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4.svg" ContentType="image/svg+xml"/>
  <Override PartName="/ppt/media/image23.svg" ContentType="image/svg+xml"/>
  <Override PartName="/ppt/media/image28.svg" ContentType="image/svg+xml"/>
  <Override PartName="/ppt/media/image30.svg" ContentType="image/svg+xml"/>
  <Override PartName="/ppt/media/image35.svg" ContentType="image/svg+xml"/>
  <Override PartName="/ppt/media/image37.svg" ContentType="image/svg+xml"/>
  <Override PartName="/ppt/media/image39.svg" ContentType="image/svg+xml"/>
  <Override PartName="/ppt/media/image4.svg" ContentType="image/svg+xml"/>
  <Override PartName="/ppt/media/image42.svg" ContentType="image/svg+xml"/>
  <Override PartName="/ppt/media/image44.svg" ContentType="image/svg+xml"/>
  <Override PartName="/ppt/media/image49.svg" ContentType="image/svg+xml"/>
  <Override PartName="/ppt/media/image52.svg" ContentType="image/svg+xml"/>
  <Override PartName="/ppt/media/image54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66" r:id="rId3"/>
    <p:sldId id="269" r:id="rId5"/>
    <p:sldId id="267" r:id="rId6"/>
    <p:sldId id="270" r:id="rId7"/>
    <p:sldId id="278" r:id="rId8"/>
    <p:sldId id="273" r:id="rId9"/>
    <p:sldId id="279" r:id="rId10"/>
    <p:sldId id="281" r:id="rId11"/>
    <p:sldId id="274" r:id="rId12"/>
    <p:sldId id="277" r:id="rId13"/>
    <p:sldId id="256" r:id="rId14"/>
    <p:sldId id="257" r:id="rId15"/>
    <p:sldId id="258" r:id="rId16"/>
    <p:sldId id="275" r:id="rId17"/>
    <p:sldId id="259" r:id="rId18"/>
    <p:sldId id="272" r:id="rId19"/>
    <p:sldId id="276" r:id="rId20"/>
    <p:sldId id="263" r:id="rId21"/>
    <p:sldId id="26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D8F3840-183C-B648-B81C-09CF9E6A6EA4}">
          <p14:sldIdLst/>
        </p14:section>
        <p14:section name="Luoxi" id="{704A5AE9-38EB-4D4E-99E4-D4AA7ABA895B}">
          <p14:sldIdLst>
            <p14:sldId id="266"/>
            <p14:sldId id="269"/>
            <p14:sldId id="267"/>
            <p14:sldId id="270"/>
            <p14:sldId id="278"/>
          </p14:sldIdLst>
        </p14:section>
        <p14:section name="Shaivya" id="{9D5895AE-76C1-2647-839C-DE7EAEE9099D}">
          <p14:sldIdLst>
            <p14:sldId id="273"/>
            <p14:sldId id="279"/>
            <p14:sldId id="281"/>
            <p14:sldId id="274"/>
            <p14:sldId id="277"/>
          </p14:sldIdLst>
        </p14:section>
        <p14:section name="Pulkit" id="{3C81EF3A-8666-A841-98F2-C7EC5BED3B02}">
          <p14:sldIdLst>
            <p14:sldId id="256"/>
            <p14:sldId id="257"/>
            <p14:sldId id="258"/>
            <p14:sldId id="275"/>
            <p14:sldId id="259"/>
          </p14:sldIdLst>
        </p14:section>
        <p14:section name="Shuyi" id="{5DEB738A-AF24-3746-B720-073BDD51935F}">
          <p14:sldIdLst>
            <p14:sldId id="272"/>
            <p14:sldId id="276"/>
            <p14:sldId id="263"/>
            <p14:sldId id="26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95"/>
    <p:restoredTop sz="94726"/>
  </p:normalViewPr>
  <p:slideViewPr>
    <p:cSldViewPr snapToGrid="0">
      <p:cViewPr varScale="1">
        <p:scale>
          <a:sx n="108" d="100"/>
          <a:sy n="108" d="100"/>
        </p:scale>
        <p:origin x="21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6BDD1B-E3D3-C748-9D42-2FE6A391E823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CDDA35-EB16-3740-9429-4F6FAC65AE5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DC558-7CB5-8349-AFD3-B7022A78625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8CD3D-CF5B-1048-AA63-3BD6FD2DD6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DC558-7CB5-8349-AFD3-B7022A78625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8CD3D-CF5B-1048-AA63-3BD6FD2DD6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DC558-7CB5-8349-AFD3-B7022A78625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8CD3D-CF5B-1048-AA63-3BD6FD2DD6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6683" t="2597" r="-4086"/>
          <a:stretch>
            <a:fillRect/>
          </a:stretch>
        </p:blipFill>
        <p:spPr>
          <a:xfrm>
            <a:off x="0" y="0"/>
            <a:ext cx="11551113" cy="6858000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917824" y="2777534"/>
            <a:ext cx="7855511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2917824" y="2078943"/>
            <a:ext cx="7855511" cy="698591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2917824" y="4540842"/>
            <a:ext cx="7855511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/>
              <a:t>Signature</a:t>
            </a:r>
            <a:endParaRPr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2917824" y="4837113"/>
            <a:ext cx="7855511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/>
              <a:t>Date</a:t>
            </a:r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DC558-7CB5-8349-AFD3-B7022A78625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8CD3D-CF5B-1048-AA63-3BD6FD2DD6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DC558-7CB5-8349-AFD3-B7022A78625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8CD3D-CF5B-1048-AA63-3BD6FD2DD6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DC558-7CB5-8349-AFD3-B7022A786255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8CD3D-CF5B-1048-AA63-3BD6FD2DD6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DC558-7CB5-8349-AFD3-B7022A786255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8CD3D-CF5B-1048-AA63-3BD6FD2DD6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DC558-7CB5-8349-AFD3-B7022A786255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8CD3D-CF5B-1048-AA63-3BD6FD2DD6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DC558-7CB5-8349-AFD3-B7022A786255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8CD3D-CF5B-1048-AA63-3BD6FD2DD6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DC558-7CB5-8349-AFD3-B7022A786255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8CD3D-CF5B-1048-AA63-3BD6FD2DD6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DC558-7CB5-8349-AFD3-B7022A786255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8CD3D-CF5B-1048-AA63-3BD6FD2DD6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8DC558-7CB5-8349-AFD3-B7022A78625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18CD3D-CF5B-1048-AA63-3BD6FD2DD63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0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2.svg"/><Relationship Id="rId1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40.png"/><Relationship Id="rId3" Type="http://schemas.openxmlformats.org/officeDocument/2006/relationships/image" Target="../media/image50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42.svg"/><Relationship Id="rId6" Type="http://schemas.openxmlformats.org/officeDocument/2006/relationships/image" Target="../media/image41.png"/><Relationship Id="rId5" Type="http://schemas.openxmlformats.org/officeDocument/2006/relationships/image" Target="../media/image55.png"/><Relationship Id="rId4" Type="http://schemas.openxmlformats.org/officeDocument/2006/relationships/image" Target="../media/image54.svg"/><Relationship Id="rId3" Type="http://schemas.openxmlformats.org/officeDocument/2006/relationships/image" Target="../media/image53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image" Target="../media/image18.png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Relationship Id="rId3" Type="http://schemas.openxmlformats.org/officeDocument/2006/relationships/image" Target="../media/image11.png"/><Relationship Id="rId2" Type="http://schemas.openxmlformats.org/officeDocument/2006/relationships/image" Target="../media/image14.svg"/><Relationship Id="rId12" Type="http://schemas.openxmlformats.org/officeDocument/2006/relationships/slideLayout" Target="../slideLayouts/slideLayout6.xml"/><Relationship Id="rId11" Type="http://schemas.openxmlformats.org/officeDocument/2006/relationships/image" Target="../media/image21.png"/><Relationship Id="rId10" Type="http://schemas.openxmlformats.org/officeDocument/2006/relationships/image" Target="../media/image20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8.svg"/><Relationship Id="rId1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0.svg"/><Relationship Id="rId1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副标题 9"/>
          <p:cNvSpPr>
            <a:spLocks noGrp="1"/>
          </p:cNvSpPr>
          <p:nvPr>
            <p:ph type="subTitle" idx="1"/>
          </p:nvPr>
        </p:nvSpPr>
        <p:spPr>
          <a:xfrm>
            <a:off x="5747383" y="2364972"/>
            <a:ext cx="5773105" cy="558799"/>
          </a:xfrm>
        </p:spPr>
        <p:txBody>
          <a:bodyPr>
            <a:normAutofit fontScale="92500"/>
          </a:bodyPr>
          <a:lstStyle/>
          <a:p>
            <a:pPr algn="r"/>
            <a:r>
              <a:rPr lang="en-US" altLang="zh-CN" dirty="0"/>
              <a:t>dsmp-2024-groupt3 | Mini-Project, Bristol University</a:t>
            </a:r>
            <a:endParaRPr lang="en-US" altLang="zh-CN" dirty="0"/>
          </a:p>
        </p:txBody>
      </p:sp>
      <p:sp>
        <p:nvSpPr>
          <p:cNvPr id="11" name="标题 10"/>
          <p:cNvSpPr>
            <a:spLocks noGrp="1"/>
          </p:cNvSpPr>
          <p:nvPr>
            <p:ph type="ctrTitle"/>
          </p:nvPr>
        </p:nvSpPr>
        <p:spPr>
          <a:xfrm>
            <a:off x="2854325" y="603250"/>
            <a:ext cx="10132060" cy="120396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2665" b="1" dirty="0"/>
              <a:t>Comparative Analysis and Optimization of</a:t>
            </a:r>
            <a:r>
              <a:rPr lang="en-GB" altLang="en-US" sz="2665" b="1" dirty="0"/>
              <a:t> </a:t>
            </a:r>
            <a:r>
              <a:rPr lang="en-US" altLang="en-US" sz="2665" b="1" dirty="0"/>
              <a:t>Hydropathy Scales for Predicting Core InteractingResidues in Protein Interfaces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5747381" y="5431543"/>
            <a:ext cx="5773105" cy="296271"/>
          </a:xfrm>
        </p:spPr>
        <p:txBody>
          <a:bodyPr/>
          <a:lstStyle/>
          <a:p>
            <a:pPr algn="r"/>
            <a:r>
              <a:rPr lang="en-US" altLang="zh-CN" b="0" i="0">
                <a:solidFill>
                  <a:srgbClr val="1F2328"/>
                </a:solidFill>
                <a:effectLst/>
                <a:latin typeface="-apple-system"/>
              </a:rPr>
              <a:t>Pulkit Dhingra, </a:t>
            </a:r>
            <a:r>
              <a:rPr lang="en-US" altLang="zh-CN" b="0" i="0" err="1">
                <a:solidFill>
                  <a:srgbClr val="1F2328"/>
                </a:solidFill>
                <a:effectLst/>
                <a:latin typeface="-apple-system"/>
              </a:rPr>
              <a:t>Luoxi</a:t>
            </a:r>
            <a:r>
              <a:rPr lang="en-US" altLang="zh-CN" b="0" i="0">
                <a:solidFill>
                  <a:srgbClr val="1F2328"/>
                </a:solidFill>
                <a:effectLst/>
                <a:latin typeface="-apple-system"/>
              </a:rPr>
              <a:t> Liu, </a:t>
            </a:r>
            <a:r>
              <a:rPr lang="en-US" altLang="zh-CN" b="0" i="0" err="1">
                <a:solidFill>
                  <a:srgbClr val="1F2328"/>
                </a:solidFill>
                <a:effectLst/>
                <a:latin typeface="-apple-system"/>
              </a:rPr>
              <a:t>Shaivya</a:t>
            </a:r>
            <a:r>
              <a:rPr lang="en-US" altLang="zh-CN" b="0" i="0">
                <a:solidFill>
                  <a:srgbClr val="1F2328"/>
                </a:solidFill>
                <a:effectLst/>
                <a:latin typeface="-apple-system"/>
              </a:rPr>
              <a:t> Shankar, </a:t>
            </a:r>
            <a:r>
              <a:rPr lang="en-US" altLang="zh-CN" b="0" i="0" err="1">
                <a:solidFill>
                  <a:srgbClr val="1F2328"/>
                </a:solidFill>
                <a:effectLst/>
                <a:latin typeface="-apple-system"/>
              </a:rPr>
              <a:t>Shuyi</a:t>
            </a:r>
            <a:r>
              <a:rPr lang="en-US" altLang="zh-CN" b="0" i="0">
                <a:solidFill>
                  <a:srgbClr val="1F2328"/>
                </a:solidFill>
                <a:effectLst/>
                <a:latin typeface="-apple-system"/>
              </a:rPr>
              <a:t> Li</a:t>
            </a:r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6986" y="261234"/>
            <a:ext cx="6388063" cy="23263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82727" y="261234"/>
            <a:ext cx="1556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 shifting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954" y="3105377"/>
            <a:ext cx="4655187" cy="34913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540863" y="2736045"/>
            <a:ext cx="184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 Transform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128455" y="2736045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Noise Injection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34" y="3253839"/>
            <a:ext cx="6040522" cy="334292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362345"/>
            <a:ext cx="9144000" cy="1066655"/>
          </a:xfrm>
        </p:spPr>
        <p:txBody>
          <a:bodyPr/>
          <a:lstStyle/>
          <a:p>
            <a:r>
              <a:rPr lang="en-US" dirty="0"/>
              <a:t>Model Design Phase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Phases of Model Training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2267721" y="461817"/>
            <a:ext cx="7599218" cy="914400"/>
            <a:chOff x="2267721" y="461817"/>
            <a:chExt cx="7599218" cy="914400"/>
          </a:xfrm>
        </p:grpSpPr>
        <p:pic>
          <p:nvPicPr>
            <p:cNvPr id="12" name="Graphic 11" descr="Robot with solid fill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2267721" y="461817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Robot with solid fill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8952539" y="461817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4734790" y="1859971"/>
            <a:ext cx="2722419" cy="3938156"/>
            <a:chOff x="4734790" y="1859971"/>
            <a:chExt cx="2722419" cy="3938156"/>
          </a:xfrm>
        </p:grpSpPr>
        <p:grpSp>
          <p:nvGrpSpPr>
            <p:cNvPr id="33" name="Group 32"/>
            <p:cNvGrpSpPr/>
            <p:nvPr/>
          </p:nvGrpSpPr>
          <p:grpSpPr>
            <a:xfrm>
              <a:off x="4734790" y="1859971"/>
              <a:ext cx="2722419" cy="3938156"/>
              <a:chOff x="4734790" y="1859971"/>
              <a:chExt cx="2722419" cy="393815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734791" y="1859972"/>
                <a:ext cx="2722418" cy="393815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4734790" y="4155348"/>
                <a:ext cx="272241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dirty="0"/>
                  <a:t>Extended the architecture and applied hyperparameter tuning to optimize performance.</a:t>
                </a:r>
                <a:endParaRPr lang="en-US" dirty="0"/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4734790" y="1859971"/>
                <a:ext cx="2722418" cy="2154557"/>
                <a:chOff x="935181" y="1826881"/>
                <a:chExt cx="2722418" cy="2154557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935181" y="1826881"/>
                  <a:ext cx="2722418" cy="215455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1810521" y="2130137"/>
                  <a:ext cx="9717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Phase 2</a:t>
                  </a:r>
                  <a:endParaRPr lang="en-US" dirty="0"/>
                </a:p>
              </p:txBody>
            </p:sp>
          </p:grpSp>
        </p:grpSp>
        <p:pic>
          <p:nvPicPr>
            <p:cNvPr id="42" name="Graphic 41" descr="Single gear with solid fill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64245" y="2351023"/>
              <a:ext cx="1663506" cy="1663506"/>
            </a:xfrm>
            <a:prstGeom prst="rect">
              <a:avLst/>
            </a:prstGeom>
          </p:spPr>
        </p:pic>
      </p:grpSp>
      <p:grpSp>
        <p:nvGrpSpPr>
          <p:cNvPr id="52" name="Group 51"/>
          <p:cNvGrpSpPr/>
          <p:nvPr/>
        </p:nvGrpSpPr>
        <p:grpSpPr>
          <a:xfrm>
            <a:off x="8534398" y="1859971"/>
            <a:ext cx="2819402" cy="3938155"/>
            <a:chOff x="8534398" y="1859971"/>
            <a:chExt cx="2819402" cy="3938155"/>
          </a:xfrm>
        </p:grpSpPr>
        <p:grpSp>
          <p:nvGrpSpPr>
            <p:cNvPr id="35" name="Group 34"/>
            <p:cNvGrpSpPr/>
            <p:nvPr/>
          </p:nvGrpSpPr>
          <p:grpSpPr>
            <a:xfrm>
              <a:off x="8534398" y="1859971"/>
              <a:ext cx="2819402" cy="3938155"/>
              <a:chOff x="8534398" y="1859971"/>
              <a:chExt cx="2819402" cy="3938155"/>
            </a:xfrm>
          </p:grpSpPr>
          <p:sp>
            <p:nvSpPr>
              <p:cNvPr id="10" name="Rounded Rectangle 9"/>
              <p:cNvSpPr/>
              <p:nvPr/>
            </p:nvSpPr>
            <p:spPr>
              <a:xfrm>
                <a:off x="8534400" y="1859971"/>
                <a:ext cx="2722418" cy="393815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</a:t>
                </a:r>
                <a:endParaRPr lang="en-US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8534399" y="4148371"/>
                <a:ext cx="281940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dirty="0"/>
                  <a:t>Adopted a statistical-based approach and implemented machine learning models for training.</a:t>
                </a:r>
                <a:endParaRPr lang="en-US" dirty="0"/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8534398" y="1859972"/>
                <a:ext cx="2722418" cy="2107862"/>
                <a:chOff x="935180" y="1821686"/>
                <a:chExt cx="2722418" cy="2107862"/>
              </a:xfrm>
            </p:grpSpPr>
            <p:sp>
              <p:nvSpPr>
                <p:cNvPr id="30" name="Rectangle 29"/>
                <p:cNvSpPr/>
                <p:nvPr/>
              </p:nvSpPr>
              <p:spPr>
                <a:xfrm>
                  <a:off x="935180" y="1821686"/>
                  <a:ext cx="2722418" cy="2107862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1810521" y="2130137"/>
                  <a:ext cx="9717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Phase 3</a:t>
                  </a:r>
                  <a:endParaRPr lang="en-US" dirty="0"/>
                </a:p>
              </p:txBody>
            </p:sp>
          </p:grpSp>
        </p:grpSp>
        <p:pic>
          <p:nvPicPr>
            <p:cNvPr id="44" name="Graphic 43" descr="Hierarchy outline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53042" y="2532558"/>
              <a:ext cx="1485130" cy="1201884"/>
            </a:xfrm>
            <a:prstGeom prst="rect">
              <a:avLst/>
            </a:prstGeom>
          </p:spPr>
        </p:pic>
      </p:grpSp>
      <p:grpSp>
        <p:nvGrpSpPr>
          <p:cNvPr id="50" name="Group 49"/>
          <p:cNvGrpSpPr/>
          <p:nvPr/>
        </p:nvGrpSpPr>
        <p:grpSpPr>
          <a:xfrm>
            <a:off x="935182" y="1859971"/>
            <a:ext cx="2722418" cy="3938156"/>
            <a:chOff x="935182" y="1859971"/>
            <a:chExt cx="2722418" cy="3938156"/>
          </a:xfrm>
        </p:grpSpPr>
        <p:grpSp>
          <p:nvGrpSpPr>
            <p:cNvPr id="32" name="Group 31"/>
            <p:cNvGrpSpPr/>
            <p:nvPr/>
          </p:nvGrpSpPr>
          <p:grpSpPr>
            <a:xfrm>
              <a:off x="935182" y="1859971"/>
              <a:ext cx="2722418" cy="3938156"/>
              <a:chOff x="935182" y="1859971"/>
              <a:chExt cx="2722418" cy="3938156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935182" y="1859972"/>
                <a:ext cx="2722418" cy="393815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935182" y="1859971"/>
                <a:ext cx="2722418" cy="2107863"/>
                <a:chOff x="978477" y="1826882"/>
                <a:chExt cx="2722418" cy="2107863"/>
              </a:xfrm>
            </p:grpSpPr>
            <p:sp>
              <p:nvSpPr>
                <p:cNvPr id="24" name="Rectangle 23"/>
                <p:cNvSpPr/>
                <p:nvPr/>
              </p:nvSpPr>
              <p:spPr>
                <a:xfrm>
                  <a:off x="978477" y="1826882"/>
                  <a:ext cx="2722418" cy="210786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1810521" y="2130137"/>
                  <a:ext cx="9717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Phase 1</a:t>
                  </a:r>
                  <a:endParaRPr lang="en-US" dirty="0"/>
                </a:p>
              </p:txBody>
            </p:sp>
          </p:grpSp>
          <p:sp>
            <p:nvSpPr>
              <p:cNvPr id="19" name="TextBox 18"/>
              <p:cNvSpPr txBox="1"/>
              <p:nvPr/>
            </p:nvSpPr>
            <p:spPr>
              <a:xfrm>
                <a:off x="993100" y="4155348"/>
                <a:ext cx="266449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dirty="0"/>
                  <a:t>Took the existing CIR-Net architecture and trained the model across all 28 scales.</a:t>
                </a:r>
                <a:endParaRPr lang="en-IN" dirty="0"/>
              </a:p>
            </p:txBody>
          </p:sp>
        </p:grpSp>
        <p:pic>
          <p:nvPicPr>
            <p:cNvPr id="49" name="Picture 48" descr="A colorful circles connected to black lines&#10;&#10;AI-generated content may be incorrect.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67226" y="2617185"/>
              <a:ext cx="1077192" cy="10771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 Analysis of all the phases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094509" y="570706"/>
            <a:ext cx="9712037" cy="914400"/>
            <a:chOff x="1094509" y="570706"/>
            <a:chExt cx="9712037" cy="914400"/>
          </a:xfrm>
        </p:grpSpPr>
        <p:pic>
          <p:nvPicPr>
            <p:cNvPr id="4" name="Graphic 3" descr="Presentation with pie chart with solid fill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094509" y="570706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Presentation with pie chart with solid fill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9892146" y="570706"/>
              <a:ext cx="914400" cy="914400"/>
            </a:xfrm>
            <a:prstGeom prst="rect">
              <a:avLst/>
            </a:prstGeom>
          </p:spPr>
        </p:pic>
      </p:grpSp>
      <p:grpSp>
        <p:nvGrpSpPr>
          <p:cNvPr id="97" name="Group 96"/>
          <p:cNvGrpSpPr/>
          <p:nvPr/>
        </p:nvGrpSpPr>
        <p:grpSpPr>
          <a:xfrm>
            <a:off x="412062" y="1690687"/>
            <a:ext cx="3262956" cy="4802188"/>
            <a:chOff x="505480" y="1690687"/>
            <a:chExt cx="3262956" cy="4802188"/>
          </a:xfrm>
        </p:grpSpPr>
        <p:grpSp>
          <p:nvGrpSpPr>
            <p:cNvPr id="96" name="Group 95"/>
            <p:cNvGrpSpPr/>
            <p:nvPr/>
          </p:nvGrpSpPr>
          <p:grpSpPr>
            <a:xfrm>
              <a:off x="1046018" y="1690687"/>
              <a:ext cx="2722418" cy="2107863"/>
              <a:chOff x="949483" y="1698891"/>
              <a:chExt cx="2722418" cy="2107863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949483" y="1698891"/>
                <a:ext cx="2722418" cy="21078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082033" y="1934159"/>
                <a:ext cx="249381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L hydrophobicity scale </a:t>
                </a:r>
                <a:endParaRPr lang="en-IN" dirty="0">
                  <a:solidFill>
                    <a:srgbClr val="000000"/>
                  </a:solidFill>
                  <a:effectLst/>
                  <a:latin typeface="Helvetica" pitchFamily="2" charset="0"/>
                </a:endParaRPr>
              </a:p>
              <a:p>
                <a:pPr algn="ctr"/>
                <a:r>
                  <a:rPr lang="en-US" dirty="0"/>
                  <a:t>Accuracy = </a:t>
                </a:r>
                <a:r>
                  <a:rPr lang="en-IN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76.93 </a:t>
                </a:r>
                <a:endParaRPr lang="en-IN" dirty="0">
                  <a:solidFill>
                    <a:srgbClr val="000000"/>
                  </a:solidFill>
                  <a:effectLst/>
                  <a:latin typeface="Helvetica" pitchFamily="2" charset="0"/>
                </a:endParaRPr>
              </a:p>
              <a:p>
                <a:pPr algn="ctr"/>
                <a:r>
                  <a:rPr lang="en-US" dirty="0"/>
                  <a:t>Precision = </a:t>
                </a:r>
                <a:r>
                  <a:rPr lang="en-IN" dirty="0"/>
                  <a:t>0.7660</a:t>
                </a:r>
                <a:endParaRPr lang="en-US" dirty="0"/>
              </a:p>
              <a:p>
                <a:pPr algn="ctr"/>
                <a:r>
                  <a:rPr lang="en-US" dirty="0"/>
                  <a:t>Recall = </a:t>
                </a:r>
                <a:r>
                  <a:rPr lang="en-IN" dirty="0"/>
                  <a:t>0.7619</a:t>
                </a:r>
                <a:endParaRPr lang="en-US" dirty="0"/>
              </a:p>
              <a:p>
                <a:pPr algn="ctr"/>
                <a:r>
                  <a:rPr lang="en-US" dirty="0"/>
                  <a:t>F1- Score = </a:t>
                </a:r>
                <a:r>
                  <a:rPr lang="en-IN" dirty="0"/>
                  <a:t>0.7640</a:t>
                </a:r>
                <a:endParaRPr lang="en-US" dirty="0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505480" y="4079953"/>
              <a:ext cx="3214465" cy="2412922"/>
              <a:chOff x="505480" y="4079953"/>
              <a:chExt cx="3214465" cy="2412922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094509" y="4603173"/>
                <a:ext cx="2625436" cy="18080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7" name="Group 26"/>
              <p:cNvGrpSpPr/>
              <p:nvPr/>
            </p:nvGrpSpPr>
            <p:grpSpPr>
              <a:xfrm>
                <a:off x="505480" y="4079953"/>
                <a:ext cx="3214465" cy="2412922"/>
                <a:chOff x="505480" y="4079953"/>
                <a:chExt cx="3214465" cy="2412922"/>
              </a:xfrm>
            </p:grpSpPr>
            <p:sp>
              <p:nvSpPr>
                <p:cNvPr id="17" name="TextBox 16"/>
                <p:cNvSpPr txBox="1"/>
                <p:nvPr/>
              </p:nvSpPr>
              <p:spPr>
                <a:xfrm>
                  <a:off x="1094509" y="4079953"/>
                  <a:ext cx="11811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Predicted Positives</a:t>
                  </a:r>
                  <a:endParaRPr lang="en-US" sz="1400" dirty="0"/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2407227" y="4079953"/>
                  <a:ext cx="11811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Predicted Negatives</a:t>
                  </a:r>
                  <a:endParaRPr lang="en-US" sz="1400" dirty="0"/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 rot="16200000">
                  <a:off x="257935" y="4736417"/>
                  <a:ext cx="101830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Actual Positives</a:t>
                  </a:r>
                  <a:endParaRPr lang="en-US" sz="1400" dirty="0"/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 rot="16200000">
                  <a:off x="257935" y="5722110"/>
                  <a:ext cx="101831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Actual Negatives</a:t>
                  </a:r>
                  <a:endParaRPr lang="en-US" sz="1400" dirty="0"/>
                </a:p>
              </p:txBody>
            </p:sp>
            <p:grpSp>
              <p:nvGrpSpPr>
                <p:cNvPr id="26" name="Group 25"/>
                <p:cNvGrpSpPr/>
                <p:nvPr/>
              </p:nvGrpSpPr>
              <p:grpSpPr>
                <a:xfrm>
                  <a:off x="1094509" y="4603172"/>
                  <a:ext cx="2625436" cy="1808019"/>
                  <a:chOff x="1094509" y="4603172"/>
                  <a:chExt cx="2625436" cy="1808019"/>
                </a:xfrm>
              </p:grpSpPr>
              <p:sp>
                <p:nvSpPr>
                  <p:cNvPr id="25" name="Rectangle 24"/>
                  <p:cNvSpPr/>
                  <p:nvPr/>
                </p:nvSpPr>
                <p:spPr>
                  <a:xfrm>
                    <a:off x="2407227" y="4603172"/>
                    <a:ext cx="1312718" cy="904005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4" name="Straight Connector 13"/>
                  <p:cNvCxnSpPr>
                    <a:stCxn id="12" idx="0"/>
                    <a:endCxn id="12" idx="2"/>
                  </p:cNvCxnSpPr>
                  <p:nvPr/>
                </p:nvCxnSpPr>
                <p:spPr>
                  <a:xfrm>
                    <a:off x="2407227" y="4603173"/>
                    <a:ext cx="0" cy="180801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/>
                  <p:cNvCxnSpPr>
                    <a:stCxn id="12" idx="1"/>
                    <a:endCxn id="12" idx="3"/>
                  </p:cNvCxnSpPr>
                  <p:nvPr/>
                </p:nvCxnSpPr>
                <p:spPr>
                  <a:xfrm>
                    <a:off x="1094509" y="5507182"/>
                    <a:ext cx="2625436" cy="0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1260991" y="4870511"/>
                    <a:ext cx="97975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IN" dirty="0"/>
                      <a:t>480 (TP)</a:t>
                    </a:r>
                    <a:endParaRPr lang="en-US" dirty="0"/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2532031" y="4884576"/>
                    <a:ext cx="102143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IN" dirty="0"/>
                      <a:t>150 (FN)</a:t>
                    </a:r>
                    <a:endParaRPr lang="en-US" dirty="0"/>
                  </a:p>
                </p:txBody>
              </p:sp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1255380" y="5760457"/>
                    <a:ext cx="99097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IN" dirty="0"/>
                      <a:t>146 (FP)</a:t>
                    </a:r>
                    <a:endParaRPr lang="en-US" dirty="0"/>
                  </a:p>
                </p:txBody>
              </p:sp>
            </p:grpSp>
          </p:grpSp>
          <p:sp>
            <p:nvSpPr>
              <p:cNvPr id="24" name="TextBox 23"/>
              <p:cNvSpPr txBox="1"/>
              <p:nvPr/>
            </p:nvSpPr>
            <p:spPr>
              <a:xfrm>
                <a:off x="2578114" y="5760457"/>
                <a:ext cx="10102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506 (TN)</a:t>
                </a:r>
                <a:endParaRPr lang="en-US" dirty="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4139265" y="1399098"/>
            <a:ext cx="3657156" cy="5361709"/>
            <a:chOff x="4170663" y="1350817"/>
            <a:chExt cx="3657156" cy="5361709"/>
          </a:xfrm>
        </p:grpSpPr>
        <p:sp>
          <p:nvSpPr>
            <p:cNvPr id="92" name="Rectangle 91"/>
            <p:cNvSpPr/>
            <p:nvPr/>
          </p:nvSpPr>
          <p:spPr>
            <a:xfrm>
              <a:off x="4170663" y="1350817"/>
              <a:ext cx="3657156" cy="5361709"/>
            </a:xfrm>
            <a:prstGeom prst="rect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34791" y="1662685"/>
              <a:ext cx="2722418" cy="210786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4242744" y="4079953"/>
              <a:ext cx="3214465" cy="2412922"/>
              <a:chOff x="505480" y="4079953"/>
              <a:chExt cx="3214465" cy="2412922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1094509" y="4603173"/>
                <a:ext cx="2625436" cy="18080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5" name="Group 54"/>
              <p:cNvGrpSpPr/>
              <p:nvPr/>
            </p:nvGrpSpPr>
            <p:grpSpPr>
              <a:xfrm>
                <a:off x="505480" y="4079953"/>
                <a:ext cx="3214465" cy="2412922"/>
                <a:chOff x="505480" y="4079953"/>
                <a:chExt cx="3214465" cy="2412922"/>
              </a:xfrm>
            </p:grpSpPr>
            <p:sp>
              <p:nvSpPr>
                <p:cNvPr id="57" name="TextBox 56"/>
                <p:cNvSpPr txBox="1"/>
                <p:nvPr/>
              </p:nvSpPr>
              <p:spPr>
                <a:xfrm>
                  <a:off x="1094509" y="4079953"/>
                  <a:ext cx="11811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Predicted Positives</a:t>
                  </a:r>
                  <a:endParaRPr lang="en-US" sz="1400" dirty="0"/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>
                <a:xfrm>
                  <a:off x="2407227" y="4079953"/>
                  <a:ext cx="11811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Predicted Negatives</a:t>
                  </a:r>
                  <a:endParaRPr lang="en-US" sz="1400" dirty="0"/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 rot="16200000">
                  <a:off x="257935" y="4736417"/>
                  <a:ext cx="101830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Actual Positives</a:t>
                  </a:r>
                  <a:endParaRPr lang="en-US" sz="1400" dirty="0"/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 rot="16200000">
                  <a:off x="257935" y="5722110"/>
                  <a:ext cx="101831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Actual Negatives</a:t>
                  </a:r>
                  <a:endParaRPr lang="en-US" sz="1400" dirty="0"/>
                </a:p>
              </p:txBody>
            </p:sp>
            <p:grpSp>
              <p:nvGrpSpPr>
                <p:cNvPr id="61" name="Group 60"/>
                <p:cNvGrpSpPr/>
                <p:nvPr/>
              </p:nvGrpSpPr>
              <p:grpSpPr>
                <a:xfrm>
                  <a:off x="1094509" y="4603172"/>
                  <a:ext cx="2625436" cy="1808019"/>
                  <a:chOff x="1094509" y="4603172"/>
                  <a:chExt cx="2625436" cy="1808019"/>
                </a:xfrm>
              </p:grpSpPr>
              <p:sp>
                <p:nvSpPr>
                  <p:cNvPr id="62" name="Rectangle 61"/>
                  <p:cNvSpPr/>
                  <p:nvPr/>
                </p:nvSpPr>
                <p:spPr>
                  <a:xfrm>
                    <a:off x="2407227" y="4603172"/>
                    <a:ext cx="1312718" cy="904005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63" name="Straight Connector 62"/>
                  <p:cNvCxnSpPr>
                    <a:stCxn id="54" idx="0"/>
                    <a:endCxn id="54" idx="2"/>
                  </p:cNvCxnSpPr>
                  <p:nvPr/>
                </p:nvCxnSpPr>
                <p:spPr>
                  <a:xfrm>
                    <a:off x="2407227" y="4603173"/>
                    <a:ext cx="0" cy="180801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Connector 63"/>
                  <p:cNvCxnSpPr>
                    <a:stCxn id="54" idx="1"/>
                    <a:endCxn id="54" idx="3"/>
                  </p:cNvCxnSpPr>
                  <p:nvPr/>
                </p:nvCxnSpPr>
                <p:spPr>
                  <a:xfrm>
                    <a:off x="1094509" y="5507182"/>
                    <a:ext cx="2625436" cy="0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1260991" y="4870511"/>
                    <a:ext cx="102624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IN" dirty="0"/>
                      <a:t> 500 (TP)</a:t>
                    </a:r>
                    <a:endParaRPr lang="en-US" dirty="0"/>
                  </a:p>
                </p:txBody>
              </p:sp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2532031" y="4884576"/>
                    <a:ext cx="106792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IN" dirty="0"/>
                      <a:t> 130 (FN)</a:t>
                    </a:r>
                    <a:endParaRPr lang="en-US" dirty="0"/>
                  </a:p>
                </p:txBody>
              </p:sp>
              <p:sp>
                <p:nvSpPr>
                  <p:cNvPr id="67" name="TextBox 66"/>
                  <p:cNvSpPr txBox="1"/>
                  <p:nvPr/>
                </p:nvSpPr>
                <p:spPr>
                  <a:xfrm>
                    <a:off x="1255380" y="5760457"/>
                    <a:ext cx="103746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IN" dirty="0"/>
                      <a:t> 119 (FP)</a:t>
                    </a:r>
                    <a:endParaRPr lang="en-US" dirty="0"/>
                  </a:p>
                </p:txBody>
              </p:sp>
            </p:grpSp>
          </p:grpSp>
          <p:sp>
            <p:nvSpPr>
              <p:cNvPr id="56" name="TextBox 55"/>
              <p:cNvSpPr txBox="1"/>
              <p:nvPr/>
            </p:nvSpPr>
            <p:spPr>
              <a:xfrm>
                <a:off x="2578114" y="5760457"/>
                <a:ext cx="1056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 533 (TN)</a:t>
                </a:r>
                <a:endParaRPr lang="en-US" dirty="0"/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4831773" y="1901536"/>
              <a:ext cx="249381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solidFill>
                    <a:srgbClr val="000000"/>
                  </a:solidFill>
                  <a:effectLst/>
                  <a:latin typeface="Helvetica" pitchFamily="2" charset="0"/>
                </a:rPr>
                <a:t>ENGD860101 </a:t>
              </a:r>
              <a:endParaRPr lang="en-IN" dirty="0">
                <a:solidFill>
                  <a:srgbClr val="000000"/>
                </a:solidFill>
                <a:effectLst/>
                <a:latin typeface="Helvetica" pitchFamily="2" charset="0"/>
              </a:endParaRPr>
            </a:p>
            <a:p>
              <a:pPr algn="ctr"/>
              <a:r>
                <a:rPr lang="en-US" dirty="0"/>
                <a:t>Accuracy = </a:t>
              </a:r>
              <a:r>
                <a:rPr lang="en-IN" dirty="0">
                  <a:solidFill>
                    <a:srgbClr val="000000"/>
                  </a:solidFill>
                  <a:latin typeface="Helvetica" pitchFamily="2" charset="0"/>
                </a:rPr>
                <a:t>80</a:t>
              </a:r>
              <a:r>
                <a:rPr lang="en-IN" dirty="0">
                  <a:solidFill>
                    <a:srgbClr val="000000"/>
                  </a:solidFill>
                  <a:effectLst/>
                  <a:latin typeface="Helvetica" pitchFamily="2" charset="0"/>
                </a:rPr>
                <a:t>.52 </a:t>
              </a:r>
              <a:endParaRPr lang="en-IN" dirty="0">
                <a:solidFill>
                  <a:srgbClr val="000000"/>
                </a:solidFill>
                <a:effectLst/>
                <a:latin typeface="Helvetica" pitchFamily="2" charset="0"/>
              </a:endParaRPr>
            </a:p>
            <a:p>
              <a:pPr algn="ctr"/>
              <a:r>
                <a:rPr lang="en-US" dirty="0"/>
                <a:t>Precision = </a:t>
              </a:r>
              <a:r>
                <a:rPr lang="en-IN" dirty="0"/>
                <a:t>0.8077</a:t>
              </a:r>
              <a:endParaRPr lang="en-US" dirty="0"/>
            </a:p>
            <a:p>
              <a:pPr algn="ctr"/>
              <a:r>
                <a:rPr lang="en-US" dirty="0"/>
                <a:t>Recall = </a:t>
              </a:r>
              <a:r>
                <a:rPr lang="en-IN" dirty="0"/>
                <a:t>0.7937</a:t>
              </a:r>
              <a:endParaRPr lang="en-US" dirty="0"/>
            </a:p>
            <a:p>
              <a:pPr algn="ctr"/>
              <a:r>
                <a:rPr lang="en-US" dirty="0"/>
                <a:t>F1- Score = </a:t>
              </a:r>
              <a:r>
                <a:rPr lang="en-IN" dirty="0"/>
                <a:t>0.8006</a:t>
              </a:r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8174185" y="1777178"/>
            <a:ext cx="3214465" cy="4845871"/>
            <a:chOff x="8052736" y="1654570"/>
            <a:chExt cx="3214465" cy="4845871"/>
          </a:xfrm>
        </p:grpSpPr>
        <p:sp>
          <p:nvSpPr>
            <p:cNvPr id="9" name="Rectangle 8"/>
            <p:cNvSpPr/>
            <p:nvPr/>
          </p:nvSpPr>
          <p:spPr>
            <a:xfrm>
              <a:off x="8499338" y="1654570"/>
              <a:ext cx="2722418" cy="210786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8641765" y="2133136"/>
              <a:ext cx="249381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solidFill>
                    <a:srgbClr val="000000"/>
                  </a:solidFill>
                  <a:effectLst/>
                  <a:latin typeface="Helvetica" pitchFamily="2" charset="0"/>
                </a:rPr>
                <a:t>NADH010105  </a:t>
              </a:r>
              <a:endParaRPr lang="en-IN" dirty="0">
                <a:solidFill>
                  <a:srgbClr val="000000"/>
                </a:solidFill>
                <a:effectLst/>
                <a:latin typeface="Helvetica" pitchFamily="2" charset="0"/>
              </a:endParaRPr>
            </a:p>
            <a:p>
              <a:pPr algn="ctr"/>
              <a:r>
                <a:rPr lang="en-US" dirty="0"/>
                <a:t>Accuracy = </a:t>
              </a:r>
              <a:r>
                <a:rPr lang="en-IN" dirty="0">
                  <a:solidFill>
                    <a:srgbClr val="000000"/>
                  </a:solidFill>
                  <a:effectLst/>
                  <a:latin typeface="Helvetica" pitchFamily="2" charset="0"/>
                </a:rPr>
                <a:t>78.57 </a:t>
              </a:r>
              <a:endParaRPr lang="en-IN" dirty="0">
                <a:solidFill>
                  <a:srgbClr val="000000"/>
                </a:solidFill>
                <a:effectLst/>
                <a:latin typeface="Helvetica" pitchFamily="2" charset="0"/>
              </a:endParaRPr>
            </a:p>
            <a:p>
              <a:pPr algn="ctr"/>
              <a:r>
                <a:rPr lang="en-US" dirty="0"/>
                <a:t>Precision = </a:t>
              </a:r>
              <a:r>
                <a:rPr lang="en-IN" dirty="0"/>
                <a:t>0.7795</a:t>
              </a:r>
              <a:endParaRPr lang="en-US" dirty="0"/>
            </a:p>
            <a:p>
              <a:pPr algn="ctr"/>
              <a:r>
                <a:rPr lang="en-US" dirty="0"/>
                <a:t>Recall = </a:t>
              </a:r>
              <a:r>
                <a:rPr lang="en-IN" dirty="0"/>
                <a:t>0.7857</a:t>
              </a:r>
              <a:endParaRPr lang="en-US" dirty="0"/>
            </a:p>
            <a:p>
              <a:pPr algn="ctr"/>
              <a:r>
                <a:rPr lang="en-US" dirty="0"/>
                <a:t>F1- Score = </a:t>
              </a:r>
              <a:r>
                <a:rPr lang="en-IN" dirty="0"/>
                <a:t>0.7826</a:t>
              </a:r>
              <a:endParaRPr lang="en-US" dirty="0"/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8052736" y="4087519"/>
              <a:ext cx="3214465" cy="2412922"/>
              <a:chOff x="505480" y="4079953"/>
              <a:chExt cx="3214465" cy="2412922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1094509" y="4603173"/>
                <a:ext cx="2625436" cy="18080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3" name="Group 72"/>
              <p:cNvGrpSpPr/>
              <p:nvPr/>
            </p:nvGrpSpPr>
            <p:grpSpPr>
              <a:xfrm>
                <a:off x="505480" y="4079953"/>
                <a:ext cx="3214465" cy="2412922"/>
                <a:chOff x="505480" y="4079953"/>
                <a:chExt cx="3214465" cy="2412922"/>
              </a:xfrm>
            </p:grpSpPr>
            <p:sp>
              <p:nvSpPr>
                <p:cNvPr id="75" name="TextBox 74"/>
                <p:cNvSpPr txBox="1"/>
                <p:nvPr/>
              </p:nvSpPr>
              <p:spPr>
                <a:xfrm>
                  <a:off x="1094509" y="4079953"/>
                  <a:ext cx="11811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Predicted Positives</a:t>
                  </a:r>
                  <a:endParaRPr lang="en-US" sz="1400" dirty="0"/>
                </a:p>
              </p:txBody>
            </p:sp>
            <p:sp>
              <p:nvSpPr>
                <p:cNvPr id="76" name="TextBox 75"/>
                <p:cNvSpPr txBox="1"/>
                <p:nvPr/>
              </p:nvSpPr>
              <p:spPr>
                <a:xfrm>
                  <a:off x="2407227" y="4079953"/>
                  <a:ext cx="11811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Predicted Negatives</a:t>
                  </a:r>
                  <a:endParaRPr lang="en-US" sz="1400" dirty="0"/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>
                <a:xfrm rot="16200000">
                  <a:off x="257935" y="4736417"/>
                  <a:ext cx="101830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Actual Positives</a:t>
                  </a:r>
                  <a:endParaRPr lang="en-US" sz="1400" dirty="0"/>
                </a:p>
              </p:txBody>
            </p:sp>
            <p:sp>
              <p:nvSpPr>
                <p:cNvPr id="78" name="TextBox 77"/>
                <p:cNvSpPr txBox="1"/>
                <p:nvPr/>
              </p:nvSpPr>
              <p:spPr>
                <a:xfrm rot="16200000">
                  <a:off x="257935" y="5722110"/>
                  <a:ext cx="101831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Actual Negatives</a:t>
                  </a:r>
                  <a:endParaRPr lang="en-US" sz="1400" dirty="0"/>
                </a:p>
              </p:txBody>
            </p:sp>
            <p:grpSp>
              <p:nvGrpSpPr>
                <p:cNvPr id="79" name="Group 78"/>
                <p:cNvGrpSpPr/>
                <p:nvPr/>
              </p:nvGrpSpPr>
              <p:grpSpPr>
                <a:xfrm>
                  <a:off x="1094509" y="4603172"/>
                  <a:ext cx="2625436" cy="1808019"/>
                  <a:chOff x="1094509" y="4603172"/>
                  <a:chExt cx="2625436" cy="1808019"/>
                </a:xfrm>
              </p:grpSpPr>
              <p:sp>
                <p:nvSpPr>
                  <p:cNvPr id="80" name="Rectangle 79"/>
                  <p:cNvSpPr/>
                  <p:nvPr/>
                </p:nvSpPr>
                <p:spPr>
                  <a:xfrm>
                    <a:off x="2407227" y="4603172"/>
                    <a:ext cx="1312718" cy="904005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1" name="Straight Connector 80"/>
                  <p:cNvCxnSpPr>
                    <a:stCxn id="72" idx="0"/>
                    <a:endCxn id="72" idx="2"/>
                  </p:cNvCxnSpPr>
                  <p:nvPr/>
                </p:nvCxnSpPr>
                <p:spPr>
                  <a:xfrm>
                    <a:off x="2407227" y="4603173"/>
                    <a:ext cx="0" cy="180801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/>
                  <p:cNvCxnSpPr>
                    <a:stCxn id="72" idx="1"/>
                    <a:endCxn id="72" idx="3"/>
                  </p:cNvCxnSpPr>
                  <p:nvPr/>
                </p:nvCxnSpPr>
                <p:spPr>
                  <a:xfrm>
                    <a:off x="1094509" y="5507182"/>
                    <a:ext cx="2625436" cy="0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3" name="TextBox 82"/>
                  <p:cNvSpPr txBox="1"/>
                  <p:nvPr/>
                </p:nvSpPr>
                <p:spPr>
                  <a:xfrm>
                    <a:off x="1260991" y="4870511"/>
                    <a:ext cx="102624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IN" dirty="0"/>
                      <a:t> 495 (TP)</a:t>
                    </a:r>
                    <a:endParaRPr lang="en-US" dirty="0"/>
                  </a:p>
                </p:txBody>
              </p:sp>
              <p:sp>
                <p:nvSpPr>
                  <p:cNvPr id="84" name="TextBox 83"/>
                  <p:cNvSpPr txBox="1"/>
                  <p:nvPr/>
                </p:nvSpPr>
                <p:spPr>
                  <a:xfrm>
                    <a:off x="2532031" y="4884576"/>
                    <a:ext cx="106792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IN" dirty="0"/>
                      <a:t> 135 (FN)</a:t>
                    </a:r>
                    <a:endParaRPr lang="en-US" dirty="0"/>
                  </a:p>
                </p:txBody>
              </p:sp>
              <p:sp>
                <p:nvSpPr>
                  <p:cNvPr id="85" name="TextBox 84"/>
                  <p:cNvSpPr txBox="1"/>
                  <p:nvPr/>
                </p:nvSpPr>
                <p:spPr>
                  <a:xfrm>
                    <a:off x="1255380" y="5760457"/>
                    <a:ext cx="103746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IN" dirty="0"/>
                      <a:t> 140 (FP)</a:t>
                    </a:r>
                    <a:endParaRPr lang="en-US" dirty="0"/>
                  </a:p>
                </p:txBody>
              </p:sp>
            </p:grpSp>
          </p:grpSp>
          <p:sp>
            <p:nvSpPr>
              <p:cNvPr id="74" name="TextBox 73"/>
              <p:cNvSpPr txBox="1"/>
              <p:nvPr/>
            </p:nvSpPr>
            <p:spPr>
              <a:xfrm>
                <a:off x="2578114" y="5760457"/>
                <a:ext cx="1056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 512 (TN)</a:t>
                </a:r>
                <a:endParaRPr lang="en-US" dirty="0"/>
              </a:p>
            </p:txBody>
          </p:sp>
        </p:grpSp>
        <p:sp>
          <p:nvSpPr>
            <p:cNvPr id="86" name="TextBox 85"/>
            <p:cNvSpPr txBox="1"/>
            <p:nvPr/>
          </p:nvSpPr>
          <p:spPr>
            <a:xfrm>
              <a:off x="9232315" y="1720559"/>
              <a:ext cx="1268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(XG-Boost)</a:t>
              </a:r>
              <a:endParaRPr lang="en-US" dirty="0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0214" y="12503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Visualize the Results</a:t>
            </a:r>
            <a:endParaRPr lang="en-US" dirty="0"/>
          </a:p>
        </p:txBody>
      </p:sp>
      <p:pic>
        <p:nvPicPr>
          <p:cNvPr id="4" name="Graphic 3" descr="Pie chart outlin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349540" y="330619"/>
            <a:ext cx="914400" cy="914400"/>
          </a:xfrm>
          <a:prstGeom prst="rect">
            <a:avLst/>
          </a:prstGeom>
        </p:spPr>
      </p:pic>
      <p:pic>
        <p:nvPicPr>
          <p:cNvPr id="7" name="Graphic 6" descr="Pie chart outlin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042761" y="267947"/>
            <a:ext cx="914400" cy="91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66690" y="5497866"/>
            <a:ext cx="3997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Visualizing accuracy over various phases of model training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91" y="2093927"/>
            <a:ext cx="5431848" cy="34039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606" y="3751319"/>
            <a:ext cx="4583194" cy="28387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66405" y="6405387"/>
            <a:ext cx="520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ROC curve showing threshold for the best scale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7172" y="1450601"/>
            <a:ext cx="4270062" cy="211507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09560" y="432396"/>
            <a:ext cx="3360717" cy="7299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Threshold Value for Best scale:- 0.513</a:t>
            </a:r>
            <a:endParaRPr lang="en-IN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4139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Future Enhancement Suggestions</a:t>
            </a:r>
            <a:endParaRPr lang="en-US" dirty="0"/>
          </a:p>
        </p:txBody>
      </p:sp>
      <p:pic>
        <p:nvPicPr>
          <p:cNvPr id="4" name="Graphic 3" descr="Future with solid fill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64504" y="115517"/>
            <a:ext cx="914400" cy="914400"/>
          </a:xfrm>
          <a:prstGeom prst="rect">
            <a:avLst/>
          </a:prstGeom>
        </p:spPr>
      </p:pic>
      <p:pic>
        <p:nvPicPr>
          <p:cNvPr id="5" name="Graphic 4" descr="Future with solid fill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309595" y="151534"/>
            <a:ext cx="914400" cy="914400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63141" y="1065934"/>
            <a:ext cx="11640487" cy="1738313"/>
            <a:chOff x="914400" y="1485106"/>
            <a:chExt cx="9725891" cy="1943894"/>
          </a:xfrm>
        </p:grpSpPr>
        <p:sp>
          <p:nvSpPr>
            <p:cNvPr id="44" name="Rounded Rectangle 43"/>
            <p:cNvSpPr/>
            <p:nvPr/>
          </p:nvSpPr>
          <p:spPr>
            <a:xfrm>
              <a:off x="914400" y="1485106"/>
              <a:ext cx="9725891" cy="1943894"/>
            </a:xfrm>
            <a:prstGeom prst="roundRect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1056408" y="1843657"/>
              <a:ext cx="9230592" cy="1428596"/>
              <a:chOff x="910936" y="1899003"/>
              <a:chExt cx="9230592" cy="1428596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910936" y="1899003"/>
                <a:ext cx="2912919" cy="1114361"/>
                <a:chOff x="910936" y="1854207"/>
                <a:chExt cx="4596246" cy="2063166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>
                  <a:off x="4501782" y="1854207"/>
                  <a:ext cx="647934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ANN</a:t>
                  </a:r>
                  <a:endParaRPr lang="en-US" dirty="0"/>
                </a:p>
              </p:txBody>
            </p:sp>
            <p:grpSp>
              <p:nvGrpSpPr>
                <p:cNvPr id="38" name="Group 37"/>
                <p:cNvGrpSpPr/>
                <p:nvPr/>
              </p:nvGrpSpPr>
              <p:grpSpPr>
                <a:xfrm>
                  <a:off x="910936" y="1878758"/>
                  <a:ext cx="4596246" cy="2038615"/>
                  <a:chOff x="910936" y="1890017"/>
                  <a:chExt cx="4554681" cy="1723575"/>
                </a:xfrm>
              </p:grpSpPr>
              <p:grpSp>
                <p:nvGrpSpPr>
                  <p:cNvPr id="9" name="Group 8"/>
                  <p:cNvGrpSpPr/>
                  <p:nvPr/>
                </p:nvGrpSpPr>
                <p:grpSpPr>
                  <a:xfrm>
                    <a:off x="910936" y="1890017"/>
                    <a:ext cx="1139536" cy="1248037"/>
                    <a:chOff x="1309254" y="2455705"/>
                    <a:chExt cx="872836" cy="1596749"/>
                  </a:xfrm>
                </p:grpSpPr>
                <p:grpSp>
                  <p:nvGrpSpPr>
                    <p:cNvPr id="7" name="Group 6"/>
                    <p:cNvGrpSpPr/>
                    <p:nvPr/>
                  </p:nvGrpSpPr>
                  <p:grpSpPr>
                    <a:xfrm>
                      <a:off x="1309254" y="3158836"/>
                      <a:ext cx="872836" cy="893618"/>
                      <a:chOff x="945573" y="1922318"/>
                      <a:chExt cx="1943100" cy="1620982"/>
                    </a:xfrm>
                  </p:grpSpPr>
                  <p:sp>
                    <p:nvSpPr>
                      <p:cNvPr id="6" name="Rectangle 5"/>
                      <p:cNvSpPr/>
                      <p:nvPr/>
                    </p:nvSpPr>
                    <p:spPr>
                      <a:xfrm>
                        <a:off x="945573" y="1922318"/>
                        <a:ext cx="1943100" cy="1620982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6"/>
                      </a:lnRef>
                      <a:fillRef idx="1">
                        <a:schemeClr val="lt1"/>
                      </a:fillRef>
                      <a:effectRef idx="0">
                        <a:schemeClr val="accent6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pic>
                    <p:nvPicPr>
                      <p:cNvPr id="1026" name="Picture 2" descr="Convolutional Neural Network Icons - Free SVG &amp; PNG ...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6962" y="2171698"/>
                        <a:ext cx="1093355" cy="109335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sp>
                  <p:nvSpPr>
                    <p:cNvPr id="8" name="TextBox 7"/>
                    <p:cNvSpPr txBox="1"/>
                    <p:nvPr/>
                  </p:nvSpPr>
                  <p:spPr>
                    <a:xfrm>
                      <a:off x="1362335" y="2455705"/>
                      <a:ext cx="67197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CNN</a:t>
                      </a:r>
                      <a:endParaRPr lang="en-US" dirty="0"/>
                    </a:p>
                  </p:txBody>
                </p:sp>
              </p:grpSp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2148887" y="1951615"/>
                    <a:ext cx="3316730" cy="1661977"/>
                    <a:chOff x="2148887" y="1951615"/>
                    <a:chExt cx="3316730" cy="1661977"/>
                  </a:xfrm>
                </p:grpSpPr>
                <p:grpSp>
                  <p:nvGrpSpPr>
                    <p:cNvPr id="32" name="Group 31"/>
                    <p:cNvGrpSpPr/>
                    <p:nvPr/>
                  </p:nvGrpSpPr>
                  <p:grpSpPr>
                    <a:xfrm>
                      <a:off x="2148887" y="1951615"/>
                      <a:ext cx="2078173" cy="1661977"/>
                      <a:chOff x="3002972" y="1951615"/>
                      <a:chExt cx="2078173" cy="1661977"/>
                    </a:xfrm>
                  </p:grpSpPr>
                  <p:grpSp>
                    <p:nvGrpSpPr>
                      <p:cNvPr id="14" name="Group 13"/>
                      <p:cNvGrpSpPr/>
                      <p:nvPr/>
                    </p:nvGrpSpPr>
                    <p:grpSpPr>
                      <a:xfrm>
                        <a:off x="3849828" y="1951615"/>
                        <a:ext cx="389663" cy="1661977"/>
                        <a:chOff x="2997773" y="1943100"/>
                        <a:chExt cx="389663" cy="1661977"/>
                      </a:xfrm>
                    </p:grpSpPr>
                    <p:sp>
                      <p:nvSpPr>
                        <p:cNvPr id="10" name="Oval 9"/>
                        <p:cNvSpPr/>
                        <p:nvPr/>
                      </p:nvSpPr>
                      <p:spPr>
                        <a:xfrm>
                          <a:off x="3002973" y="1943100"/>
                          <a:ext cx="384463" cy="352155"/>
                        </a:xfrm>
                        <a:prstGeom prst="ellipse">
                          <a:avLst/>
                        </a:prstGeom>
                        <a:solidFill>
                          <a:schemeClr val="dk1">
                            <a:alpha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11" name="Oval 10"/>
                        <p:cNvSpPr/>
                        <p:nvPr/>
                      </p:nvSpPr>
                      <p:spPr>
                        <a:xfrm>
                          <a:off x="3002972" y="2370969"/>
                          <a:ext cx="384463" cy="352155"/>
                        </a:xfrm>
                        <a:prstGeom prst="ellipse">
                          <a:avLst/>
                        </a:prstGeom>
                        <a:solidFill>
                          <a:schemeClr val="dk1">
                            <a:alpha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12" name="Oval 11"/>
                        <p:cNvSpPr/>
                        <p:nvPr/>
                      </p:nvSpPr>
                      <p:spPr>
                        <a:xfrm>
                          <a:off x="3002971" y="2799458"/>
                          <a:ext cx="384463" cy="352155"/>
                        </a:xfrm>
                        <a:prstGeom prst="ellipse">
                          <a:avLst/>
                        </a:prstGeom>
                        <a:solidFill>
                          <a:schemeClr val="dk1">
                            <a:alpha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13" name="Oval 12"/>
                        <p:cNvSpPr/>
                        <p:nvPr/>
                      </p:nvSpPr>
                      <p:spPr>
                        <a:xfrm>
                          <a:off x="2997773" y="3252922"/>
                          <a:ext cx="384463" cy="352155"/>
                        </a:xfrm>
                        <a:prstGeom prst="ellipse">
                          <a:avLst/>
                        </a:prstGeom>
                        <a:solidFill>
                          <a:schemeClr val="dk1">
                            <a:alpha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grpSp>
                    <p:nvGrpSpPr>
                      <p:cNvPr id="31" name="Group 30"/>
                      <p:cNvGrpSpPr/>
                      <p:nvPr/>
                    </p:nvGrpSpPr>
                    <p:grpSpPr>
                      <a:xfrm>
                        <a:off x="3002972" y="2127692"/>
                        <a:ext cx="2078173" cy="1338879"/>
                        <a:chOff x="3002972" y="2127692"/>
                        <a:chExt cx="2078173" cy="1338879"/>
                      </a:xfrm>
                    </p:grpSpPr>
                    <p:grpSp>
                      <p:nvGrpSpPr>
                        <p:cNvPr id="24" name="Group 23"/>
                        <p:cNvGrpSpPr/>
                        <p:nvPr/>
                      </p:nvGrpSpPr>
                      <p:grpSpPr>
                        <a:xfrm>
                          <a:off x="3002972" y="2165264"/>
                          <a:ext cx="852055" cy="1301307"/>
                          <a:chOff x="3002973" y="2127693"/>
                          <a:chExt cx="852055" cy="1301307"/>
                        </a:xfrm>
                      </p:grpSpPr>
                      <p:cxnSp>
                        <p:nvCxnSpPr>
                          <p:cNvPr id="16" name="Straight Connector 15"/>
                          <p:cNvCxnSpPr>
                            <a:endCxn id="10" idx="2"/>
                          </p:cNvCxnSpPr>
                          <p:nvPr/>
                        </p:nvCxnSpPr>
                        <p:spPr>
                          <a:xfrm flipV="1">
                            <a:off x="3002973" y="2127693"/>
                            <a:ext cx="852055" cy="603946"/>
                          </a:xfrm>
                          <a:prstGeom prst="line">
                            <a:avLst/>
                          </a:prstGeom>
                        </p:spPr>
                        <p:style>
                          <a:lnRef idx="2">
                            <a:schemeClr val="dk1"/>
                          </a:lnRef>
                          <a:fillRef idx="0">
                            <a:schemeClr val="dk1"/>
                          </a:fillRef>
                          <a:effectRef idx="1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7" name="Straight Connector 16"/>
                          <p:cNvCxnSpPr/>
                          <p:nvPr/>
                        </p:nvCxnSpPr>
                        <p:spPr>
                          <a:xfrm flipV="1">
                            <a:off x="3002973" y="2547047"/>
                            <a:ext cx="846855" cy="184592"/>
                          </a:xfrm>
                          <a:prstGeom prst="line">
                            <a:avLst/>
                          </a:prstGeom>
                        </p:spPr>
                        <p:style>
                          <a:lnRef idx="2">
                            <a:schemeClr val="dk1"/>
                          </a:lnRef>
                          <a:fillRef idx="0">
                            <a:schemeClr val="dk1"/>
                          </a:fillRef>
                          <a:effectRef idx="1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9" name="Straight Connector 18"/>
                          <p:cNvCxnSpPr/>
                          <p:nvPr/>
                        </p:nvCxnSpPr>
                        <p:spPr>
                          <a:xfrm>
                            <a:off x="3002973" y="2740775"/>
                            <a:ext cx="852055" cy="234141"/>
                          </a:xfrm>
                          <a:prstGeom prst="line">
                            <a:avLst/>
                          </a:prstGeom>
                        </p:spPr>
                        <p:style>
                          <a:lnRef idx="2">
                            <a:schemeClr val="dk1"/>
                          </a:lnRef>
                          <a:fillRef idx="0">
                            <a:schemeClr val="dk1"/>
                          </a:fillRef>
                          <a:effectRef idx="1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2" name="Straight Connector 21"/>
                          <p:cNvCxnSpPr/>
                          <p:nvPr/>
                        </p:nvCxnSpPr>
                        <p:spPr>
                          <a:xfrm>
                            <a:off x="3002973" y="2723124"/>
                            <a:ext cx="846855" cy="705876"/>
                          </a:xfrm>
                          <a:prstGeom prst="line">
                            <a:avLst/>
                          </a:prstGeom>
                        </p:spPr>
                        <p:style>
                          <a:lnRef idx="2">
                            <a:schemeClr val="dk1"/>
                          </a:lnRef>
                          <a:fillRef idx="0">
                            <a:schemeClr val="dk1"/>
                          </a:fillRef>
                          <a:effectRef idx="1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25" name="Group 24"/>
                        <p:cNvGrpSpPr/>
                        <p:nvPr/>
                      </p:nvGrpSpPr>
                      <p:grpSpPr>
                        <a:xfrm rot="10800000">
                          <a:off x="4229090" y="2127692"/>
                          <a:ext cx="852055" cy="1301307"/>
                          <a:chOff x="3002973" y="2127693"/>
                          <a:chExt cx="852055" cy="1301307"/>
                        </a:xfrm>
                      </p:grpSpPr>
                      <p:cxnSp>
                        <p:nvCxnSpPr>
                          <p:cNvPr id="26" name="Straight Connector 25"/>
                          <p:cNvCxnSpPr/>
                          <p:nvPr/>
                        </p:nvCxnSpPr>
                        <p:spPr>
                          <a:xfrm flipV="1">
                            <a:off x="3002973" y="2127693"/>
                            <a:ext cx="852055" cy="603946"/>
                          </a:xfrm>
                          <a:prstGeom prst="line">
                            <a:avLst/>
                          </a:prstGeom>
                        </p:spPr>
                        <p:style>
                          <a:lnRef idx="2">
                            <a:schemeClr val="dk1"/>
                          </a:lnRef>
                          <a:fillRef idx="0">
                            <a:schemeClr val="dk1"/>
                          </a:fillRef>
                          <a:effectRef idx="1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7" name="Straight Connector 26"/>
                          <p:cNvCxnSpPr/>
                          <p:nvPr/>
                        </p:nvCxnSpPr>
                        <p:spPr>
                          <a:xfrm flipV="1">
                            <a:off x="3002973" y="2547047"/>
                            <a:ext cx="846855" cy="184592"/>
                          </a:xfrm>
                          <a:prstGeom prst="line">
                            <a:avLst/>
                          </a:prstGeom>
                        </p:spPr>
                        <p:style>
                          <a:lnRef idx="2">
                            <a:schemeClr val="dk1"/>
                          </a:lnRef>
                          <a:fillRef idx="0">
                            <a:schemeClr val="dk1"/>
                          </a:fillRef>
                          <a:effectRef idx="1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8" name="Straight Connector 27"/>
                          <p:cNvCxnSpPr/>
                          <p:nvPr/>
                        </p:nvCxnSpPr>
                        <p:spPr>
                          <a:xfrm>
                            <a:off x="3002973" y="2740775"/>
                            <a:ext cx="852055" cy="234141"/>
                          </a:xfrm>
                          <a:prstGeom prst="line">
                            <a:avLst/>
                          </a:prstGeom>
                        </p:spPr>
                        <p:style>
                          <a:lnRef idx="2">
                            <a:schemeClr val="dk1"/>
                          </a:lnRef>
                          <a:fillRef idx="0">
                            <a:schemeClr val="dk1"/>
                          </a:fillRef>
                          <a:effectRef idx="1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9" name="Straight Connector 28"/>
                          <p:cNvCxnSpPr/>
                          <p:nvPr/>
                        </p:nvCxnSpPr>
                        <p:spPr>
                          <a:xfrm>
                            <a:off x="3002973" y="2723124"/>
                            <a:ext cx="846855" cy="705876"/>
                          </a:xfrm>
                          <a:prstGeom prst="line">
                            <a:avLst/>
                          </a:prstGeom>
                        </p:spPr>
                        <p:style>
                          <a:lnRef idx="2">
                            <a:schemeClr val="dk1"/>
                          </a:lnRef>
                          <a:fillRef idx="0">
                            <a:schemeClr val="dk1"/>
                          </a:fillRef>
                          <a:effectRef idx="1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</p:grpSp>
                <p:grpSp>
                  <p:nvGrpSpPr>
                    <p:cNvPr id="36" name="Group 35"/>
                    <p:cNvGrpSpPr/>
                    <p:nvPr/>
                  </p:nvGrpSpPr>
                  <p:grpSpPr>
                    <a:xfrm>
                      <a:off x="4326081" y="2451241"/>
                      <a:ext cx="1139536" cy="698462"/>
                      <a:chOff x="4326081" y="2451241"/>
                      <a:chExt cx="1139536" cy="698462"/>
                    </a:xfrm>
                  </p:grpSpPr>
                  <p:sp>
                    <p:nvSpPr>
                      <p:cNvPr id="33" name="Rectangle 32"/>
                      <p:cNvSpPr/>
                      <p:nvPr/>
                    </p:nvSpPr>
                    <p:spPr>
                      <a:xfrm>
                        <a:off x="4326081" y="2451241"/>
                        <a:ext cx="1139536" cy="698462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6"/>
                      </a:lnRef>
                      <a:fillRef idx="1">
                        <a:schemeClr val="lt1"/>
                      </a:fillRef>
                      <a:effectRef idx="0">
                        <a:schemeClr val="accent6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pic>
                    <p:nvPicPr>
                      <p:cNvPr id="35" name="Picture 34" descr="A colorful circles connected to black lines&#10;&#10;AI-generated content may be incorrect.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26551" y="2538675"/>
                        <a:ext cx="538596" cy="538596"/>
                      </a:xfrm>
                      <a:prstGeom prst="rect">
                        <a:avLst/>
                      </a:prstGeom>
                    </p:spPr>
                  </p:pic>
                </p:grpSp>
              </p:grpSp>
            </p:grpSp>
          </p:grpSp>
          <p:sp>
            <p:nvSpPr>
              <p:cNvPr id="40" name="TextBox 39"/>
              <p:cNvSpPr txBox="1"/>
              <p:nvPr/>
            </p:nvSpPr>
            <p:spPr>
              <a:xfrm>
                <a:off x="4135582" y="1959107"/>
                <a:ext cx="60059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lphaUcPeriod"/>
                </a:pPr>
                <a:r>
                  <a:rPr lang="en-US" sz="2400" dirty="0"/>
                  <a:t>Explore Alternative Architectures</a:t>
                </a:r>
                <a:endParaRPr lang="en-US" sz="2400" dirty="0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4132256" y="2404269"/>
                <a:ext cx="590203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Compare CNNs, ANNs and RNNs to better model residue pairs from the given features and hydropathy scales</a:t>
                </a:r>
                <a:endParaRPr lang="en-US" dirty="0"/>
              </a:p>
              <a:p>
                <a:endParaRPr lang="en-US" dirty="0"/>
              </a:p>
            </p:txBody>
          </p:sp>
        </p:grpSp>
      </p:grpSp>
      <p:cxnSp>
        <p:nvCxnSpPr>
          <p:cNvPr id="1054" name="Straight Connector 1053"/>
          <p:cNvCxnSpPr>
            <a:stCxn id="1043" idx="6"/>
            <a:endCxn id="1048" idx="2"/>
          </p:cNvCxnSpPr>
          <p:nvPr/>
        </p:nvCxnSpPr>
        <p:spPr>
          <a:xfrm>
            <a:off x="3317704" y="3833364"/>
            <a:ext cx="217234" cy="2842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/>
          <p:cNvCxnSpPr>
            <a:stCxn id="1044" idx="6"/>
            <a:endCxn id="1046" idx="2"/>
          </p:cNvCxnSpPr>
          <p:nvPr/>
        </p:nvCxnSpPr>
        <p:spPr>
          <a:xfrm flipV="1">
            <a:off x="3317704" y="3549155"/>
            <a:ext cx="217234" cy="5684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00" name="Group 1099"/>
          <p:cNvGrpSpPr/>
          <p:nvPr/>
        </p:nvGrpSpPr>
        <p:grpSpPr>
          <a:xfrm>
            <a:off x="373064" y="2976031"/>
            <a:ext cx="11640487" cy="1738313"/>
            <a:chOff x="371403" y="3643123"/>
            <a:chExt cx="11568545" cy="1738313"/>
          </a:xfrm>
        </p:grpSpPr>
        <p:sp>
          <p:nvSpPr>
            <p:cNvPr id="1066" name="Rounded Rectangle 1065"/>
            <p:cNvSpPr/>
            <p:nvPr/>
          </p:nvSpPr>
          <p:spPr>
            <a:xfrm>
              <a:off x="371403" y="3643123"/>
              <a:ext cx="11568545" cy="1738313"/>
            </a:xfrm>
            <a:prstGeom prst="roundRect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99" name="Group 1098"/>
            <p:cNvGrpSpPr/>
            <p:nvPr/>
          </p:nvGrpSpPr>
          <p:grpSpPr>
            <a:xfrm>
              <a:off x="947506" y="3858809"/>
              <a:ext cx="10572217" cy="1306940"/>
              <a:chOff x="947506" y="3858809"/>
              <a:chExt cx="10572217" cy="1306940"/>
            </a:xfrm>
          </p:grpSpPr>
          <p:grpSp>
            <p:nvGrpSpPr>
              <p:cNvPr id="1064" name="Group 1063"/>
              <p:cNvGrpSpPr/>
              <p:nvPr/>
            </p:nvGrpSpPr>
            <p:grpSpPr>
              <a:xfrm>
                <a:off x="947506" y="3858809"/>
                <a:ext cx="3078392" cy="1306940"/>
                <a:chOff x="826613" y="3788847"/>
                <a:chExt cx="3158768" cy="2182090"/>
              </a:xfrm>
            </p:grpSpPr>
            <p:grpSp>
              <p:nvGrpSpPr>
                <p:cNvPr id="1059" name="Group 1058"/>
                <p:cNvGrpSpPr/>
                <p:nvPr/>
              </p:nvGrpSpPr>
              <p:grpSpPr>
                <a:xfrm>
                  <a:off x="826613" y="3788847"/>
                  <a:ext cx="1345763" cy="2182090"/>
                  <a:chOff x="826613" y="3788847"/>
                  <a:chExt cx="1345763" cy="2182090"/>
                </a:xfrm>
              </p:grpSpPr>
              <p:sp>
                <p:nvSpPr>
                  <p:cNvPr id="1058" name="Rectangle 1057"/>
                  <p:cNvSpPr/>
                  <p:nvPr/>
                </p:nvSpPr>
                <p:spPr>
                  <a:xfrm>
                    <a:off x="826613" y="3788847"/>
                    <a:ext cx="1345763" cy="218209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034" name="Group 1033"/>
                  <p:cNvGrpSpPr/>
                  <p:nvPr/>
                </p:nvGrpSpPr>
                <p:grpSpPr>
                  <a:xfrm>
                    <a:off x="1045687" y="3986272"/>
                    <a:ext cx="907616" cy="1787239"/>
                    <a:chOff x="1136072" y="4052454"/>
                    <a:chExt cx="907616" cy="1787239"/>
                  </a:xfrm>
                </p:grpSpPr>
                <p:grpSp>
                  <p:nvGrpSpPr>
                    <p:cNvPr id="1033" name="Group 1032"/>
                    <p:cNvGrpSpPr/>
                    <p:nvPr/>
                  </p:nvGrpSpPr>
                  <p:grpSpPr>
                    <a:xfrm>
                      <a:off x="1136072" y="4052454"/>
                      <a:ext cx="907616" cy="1787239"/>
                      <a:chOff x="1136072" y="4052454"/>
                      <a:chExt cx="907616" cy="1787239"/>
                    </a:xfrm>
                  </p:grpSpPr>
                  <p:sp>
                    <p:nvSpPr>
                      <p:cNvPr id="46" name="Oval 45"/>
                      <p:cNvSpPr/>
                      <p:nvPr/>
                    </p:nvSpPr>
                    <p:spPr>
                      <a:xfrm>
                        <a:off x="1136072" y="4052455"/>
                        <a:ext cx="343044" cy="363681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7" name="Oval 46"/>
                      <p:cNvSpPr/>
                      <p:nvPr/>
                    </p:nvSpPr>
                    <p:spPr>
                      <a:xfrm>
                        <a:off x="1136072" y="4526974"/>
                        <a:ext cx="343044" cy="363681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8" name="Oval 47"/>
                      <p:cNvSpPr/>
                      <p:nvPr/>
                    </p:nvSpPr>
                    <p:spPr>
                      <a:xfrm>
                        <a:off x="1136072" y="5001493"/>
                        <a:ext cx="343044" cy="363681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9" name="Oval 48"/>
                      <p:cNvSpPr/>
                      <p:nvPr/>
                    </p:nvSpPr>
                    <p:spPr>
                      <a:xfrm>
                        <a:off x="1136072" y="5476012"/>
                        <a:ext cx="343044" cy="363681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0" name="Oval 49"/>
                      <p:cNvSpPr/>
                      <p:nvPr/>
                    </p:nvSpPr>
                    <p:spPr>
                      <a:xfrm>
                        <a:off x="1700644" y="4052454"/>
                        <a:ext cx="343044" cy="363681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1" name="Oval 50"/>
                      <p:cNvSpPr/>
                      <p:nvPr/>
                    </p:nvSpPr>
                    <p:spPr>
                      <a:xfrm>
                        <a:off x="1700644" y="4526974"/>
                        <a:ext cx="343044" cy="363681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2" name="Oval 51"/>
                      <p:cNvSpPr/>
                      <p:nvPr/>
                    </p:nvSpPr>
                    <p:spPr>
                      <a:xfrm>
                        <a:off x="1700644" y="5001492"/>
                        <a:ext cx="343044" cy="363681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3" name="Oval 52"/>
                      <p:cNvSpPr/>
                      <p:nvPr/>
                    </p:nvSpPr>
                    <p:spPr>
                      <a:xfrm>
                        <a:off x="1700644" y="5476012"/>
                        <a:ext cx="343044" cy="363681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55" name="Straight Connector 54"/>
                      <p:cNvCxnSpPr>
                        <a:stCxn id="46" idx="6"/>
                        <a:endCxn id="50" idx="2"/>
                      </p:cNvCxnSpPr>
                      <p:nvPr/>
                    </p:nvCxnSpPr>
                    <p:spPr>
                      <a:xfrm flipV="1">
                        <a:off x="1479116" y="4234295"/>
                        <a:ext cx="221528" cy="1"/>
                      </a:xfrm>
                      <a:prstGeom prst="line">
                        <a:avLst/>
                      </a:prstGeom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9" name="Straight Connector 58"/>
                      <p:cNvCxnSpPr>
                        <a:stCxn id="46" idx="6"/>
                        <a:endCxn id="51" idx="2"/>
                      </p:cNvCxnSpPr>
                      <p:nvPr/>
                    </p:nvCxnSpPr>
                    <p:spPr>
                      <a:xfrm>
                        <a:off x="1479116" y="4234296"/>
                        <a:ext cx="221528" cy="474519"/>
                      </a:xfrm>
                      <a:prstGeom prst="line">
                        <a:avLst/>
                      </a:prstGeom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1" name="Straight Connector 60"/>
                      <p:cNvCxnSpPr>
                        <a:stCxn id="46" idx="6"/>
                        <a:endCxn id="52" idx="2"/>
                      </p:cNvCxnSpPr>
                      <p:nvPr/>
                    </p:nvCxnSpPr>
                    <p:spPr>
                      <a:xfrm>
                        <a:off x="1479116" y="4234296"/>
                        <a:ext cx="221528" cy="949037"/>
                      </a:xfrm>
                      <a:prstGeom prst="line">
                        <a:avLst/>
                      </a:prstGeom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63" name="Straight Connector 62"/>
                    <p:cNvCxnSpPr>
                      <a:stCxn id="47" idx="6"/>
                      <a:endCxn id="53" idx="3"/>
                    </p:cNvCxnSpPr>
                    <p:nvPr/>
                  </p:nvCxnSpPr>
                  <p:spPr>
                    <a:xfrm>
                      <a:off x="1479116" y="4708815"/>
                      <a:ext cx="271766" cy="1077618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5" name="Straight Connector 1024"/>
                    <p:cNvCxnSpPr>
                      <a:stCxn id="48" idx="6"/>
                      <a:endCxn id="51" idx="2"/>
                    </p:cNvCxnSpPr>
                    <p:nvPr/>
                  </p:nvCxnSpPr>
                  <p:spPr>
                    <a:xfrm flipV="1">
                      <a:off x="1479116" y="4708815"/>
                      <a:ext cx="221528" cy="474519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8" name="Straight Connector 1027"/>
                    <p:cNvCxnSpPr>
                      <a:stCxn id="49" idx="6"/>
                      <a:endCxn id="52" idx="2"/>
                    </p:cNvCxnSpPr>
                    <p:nvPr/>
                  </p:nvCxnSpPr>
                  <p:spPr>
                    <a:xfrm flipV="1">
                      <a:off x="1479116" y="5183333"/>
                      <a:ext cx="221528" cy="474520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30" name="Straight Connector 1029"/>
                    <p:cNvCxnSpPr>
                      <a:stCxn id="48" idx="6"/>
                      <a:endCxn id="53" idx="2"/>
                    </p:cNvCxnSpPr>
                    <p:nvPr/>
                  </p:nvCxnSpPr>
                  <p:spPr>
                    <a:xfrm>
                      <a:off x="1479116" y="5183334"/>
                      <a:ext cx="221528" cy="474519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32" name="Straight Connector 1031"/>
                    <p:cNvCxnSpPr>
                      <a:stCxn id="47" idx="6"/>
                      <a:endCxn id="50" idx="2"/>
                    </p:cNvCxnSpPr>
                    <p:nvPr/>
                  </p:nvCxnSpPr>
                  <p:spPr>
                    <a:xfrm flipV="1">
                      <a:off x="1479116" y="4234295"/>
                      <a:ext cx="221528" cy="474520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061" name="Group 1060"/>
                <p:cNvGrpSpPr/>
                <p:nvPr/>
              </p:nvGrpSpPr>
              <p:grpSpPr>
                <a:xfrm>
                  <a:off x="2751693" y="4013663"/>
                  <a:ext cx="1233688" cy="1723533"/>
                  <a:chOff x="3210197" y="4168112"/>
                  <a:chExt cx="1233688" cy="1723533"/>
                </a:xfrm>
              </p:grpSpPr>
              <p:sp>
                <p:nvSpPr>
                  <p:cNvPr id="1060" name="Rectangle 1059"/>
                  <p:cNvSpPr/>
                  <p:nvPr/>
                </p:nvSpPr>
                <p:spPr>
                  <a:xfrm>
                    <a:off x="3210197" y="4168112"/>
                    <a:ext cx="1233688" cy="1723533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035" name="Group 1034"/>
                  <p:cNvGrpSpPr/>
                  <p:nvPr/>
                </p:nvGrpSpPr>
                <p:grpSpPr>
                  <a:xfrm>
                    <a:off x="3353777" y="4358240"/>
                    <a:ext cx="907616" cy="1312720"/>
                    <a:chOff x="1136072" y="4052454"/>
                    <a:chExt cx="907616" cy="1312720"/>
                  </a:xfrm>
                </p:grpSpPr>
                <p:grpSp>
                  <p:nvGrpSpPr>
                    <p:cNvPr id="1036" name="Group 1035"/>
                    <p:cNvGrpSpPr/>
                    <p:nvPr/>
                  </p:nvGrpSpPr>
                  <p:grpSpPr>
                    <a:xfrm>
                      <a:off x="1136072" y="4052454"/>
                      <a:ext cx="907616" cy="1312720"/>
                      <a:chOff x="1136072" y="4052454"/>
                      <a:chExt cx="907616" cy="1312720"/>
                    </a:xfrm>
                  </p:grpSpPr>
                  <p:sp>
                    <p:nvSpPr>
                      <p:cNvPr id="1042" name="Oval 1041"/>
                      <p:cNvSpPr/>
                      <p:nvPr/>
                    </p:nvSpPr>
                    <p:spPr>
                      <a:xfrm>
                        <a:off x="1136072" y="4052455"/>
                        <a:ext cx="343044" cy="363681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43" name="Oval 1042"/>
                      <p:cNvSpPr/>
                      <p:nvPr/>
                    </p:nvSpPr>
                    <p:spPr>
                      <a:xfrm>
                        <a:off x="1136072" y="4526974"/>
                        <a:ext cx="343044" cy="363681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44" name="Oval 1043"/>
                      <p:cNvSpPr/>
                      <p:nvPr/>
                    </p:nvSpPr>
                    <p:spPr>
                      <a:xfrm>
                        <a:off x="1136072" y="5001493"/>
                        <a:ext cx="343044" cy="363681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46" name="Oval 1045"/>
                      <p:cNvSpPr/>
                      <p:nvPr/>
                    </p:nvSpPr>
                    <p:spPr>
                      <a:xfrm>
                        <a:off x="1700644" y="4052454"/>
                        <a:ext cx="343044" cy="363681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47" name="Oval 1046"/>
                      <p:cNvSpPr/>
                      <p:nvPr/>
                    </p:nvSpPr>
                    <p:spPr>
                      <a:xfrm>
                        <a:off x="1700644" y="4526974"/>
                        <a:ext cx="343044" cy="363681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48" name="Oval 1047"/>
                      <p:cNvSpPr/>
                      <p:nvPr/>
                    </p:nvSpPr>
                    <p:spPr>
                      <a:xfrm>
                        <a:off x="1700644" y="5001492"/>
                        <a:ext cx="343044" cy="363681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1050" name="Straight Connector 1049"/>
                      <p:cNvCxnSpPr>
                        <a:stCxn id="1042" idx="6"/>
                        <a:endCxn id="1046" idx="2"/>
                      </p:cNvCxnSpPr>
                      <p:nvPr/>
                    </p:nvCxnSpPr>
                    <p:spPr>
                      <a:xfrm flipV="1">
                        <a:off x="1479116" y="4234295"/>
                        <a:ext cx="221528" cy="1"/>
                      </a:xfrm>
                      <a:prstGeom prst="line">
                        <a:avLst/>
                      </a:prstGeom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51" name="Straight Connector 1050"/>
                      <p:cNvCxnSpPr>
                        <a:stCxn id="1042" idx="6"/>
                        <a:endCxn id="1047" idx="2"/>
                      </p:cNvCxnSpPr>
                      <p:nvPr/>
                    </p:nvCxnSpPr>
                    <p:spPr>
                      <a:xfrm>
                        <a:off x="1479116" y="4234296"/>
                        <a:ext cx="221528" cy="474519"/>
                      </a:xfrm>
                      <a:prstGeom prst="line">
                        <a:avLst/>
                      </a:prstGeom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52" name="Straight Connector 1051"/>
                      <p:cNvCxnSpPr>
                        <a:stCxn id="1042" idx="6"/>
                        <a:endCxn id="1048" idx="2"/>
                      </p:cNvCxnSpPr>
                      <p:nvPr/>
                    </p:nvCxnSpPr>
                    <p:spPr>
                      <a:xfrm>
                        <a:off x="1479116" y="4234296"/>
                        <a:ext cx="221528" cy="949037"/>
                      </a:xfrm>
                      <a:prstGeom prst="line">
                        <a:avLst/>
                      </a:prstGeom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1038" name="Straight Connector 1037"/>
                    <p:cNvCxnSpPr>
                      <a:stCxn id="1044" idx="6"/>
                      <a:endCxn id="1047" idx="2"/>
                    </p:cNvCxnSpPr>
                    <p:nvPr/>
                  </p:nvCxnSpPr>
                  <p:spPr>
                    <a:xfrm flipV="1">
                      <a:off x="1479116" y="4708815"/>
                      <a:ext cx="221528" cy="474519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41" name="Straight Connector 1040"/>
                    <p:cNvCxnSpPr>
                      <a:stCxn id="1043" idx="6"/>
                      <a:endCxn id="1046" idx="2"/>
                    </p:cNvCxnSpPr>
                    <p:nvPr/>
                  </p:nvCxnSpPr>
                  <p:spPr>
                    <a:xfrm flipV="1">
                      <a:off x="1479116" y="4234295"/>
                      <a:ext cx="221528" cy="474520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1063" name="Straight Arrow Connector 1062"/>
                <p:cNvCxnSpPr>
                  <a:stCxn id="1058" idx="3"/>
                  <a:endCxn id="1060" idx="1"/>
                </p:cNvCxnSpPr>
                <p:nvPr/>
              </p:nvCxnSpPr>
              <p:spPr>
                <a:xfrm flipV="1">
                  <a:off x="2172376" y="4875430"/>
                  <a:ext cx="579317" cy="446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7" name="Group 1066"/>
              <p:cNvGrpSpPr/>
              <p:nvPr/>
            </p:nvGrpSpPr>
            <p:grpSpPr>
              <a:xfrm>
                <a:off x="4371943" y="3927327"/>
                <a:ext cx="7147780" cy="1050220"/>
                <a:chOff x="4071773" y="1792590"/>
                <a:chExt cx="6009272" cy="1174423"/>
              </a:xfrm>
            </p:grpSpPr>
            <p:sp>
              <p:nvSpPr>
                <p:cNvPr id="1069" name="TextBox 1068"/>
                <p:cNvSpPr txBox="1"/>
                <p:nvPr/>
              </p:nvSpPr>
              <p:spPr>
                <a:xfrm>
                  <a:off x="4075099" y="1792590"/>
                  <a:ext cx="6005946" cy="5162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B. Incorporate Transfer Learning</a:t>
                  </a:r>
                  <a:endParaRPr lang="en-US" sz="2400" dirty="0"/>
                </a:p>
              </p:txBody>
            </p:sp>
            <p:sp>
              <p:nvSpPr>
                <p:cNvPr id="1070" name="TextBox 1069"/>
                <p:cNvSpPr txBox="1"/>
                <p:nvPr/>
              </p:nvSpPr>
              <p:spPr>
                <a:xfrm>
                  <a:off x="4071773" y="2244244"/>
                  <a:ext cx="5902036" cy="7227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Pre-train on one hydropathy scale and fine tune on others to improve the results.</a:t>
                  </a:r>
                  <a:endParaRPr lang="en-US" dirty="0"/>
                </a:p>
              </p:txBody>
            </p:sp>
          </p:grpSp>
        </p:grpSp>
      </p:grpSp>
      <p:grpSp>
        <p:nvGrpSpPr>
          <p:cNvPr id="1155" name="Group 1154"/>
          <p:cNvGrpSpPr/>
          <p:nvPr/>
        </p:nvGrpSpPr>
        <p:grpSpPr>
          <a:xfrm>
            <a:off x="373064" y="4886128"/>
            <a:ext cx="11630564" cy="1738313"/>
            <a:chOff x="280718" y="5085773"/>
            <a:chExt cx="11630564" cy="1738313"/>
          </a:xfrm>
        </p:grpSpPr>
        <p:grpSp>
          <p:nvGrpSpPr>
            <p:cNvPr id="1109" name="Group 1108"/>
            <p:cNvGrpSpPr/>
            <p:nvPr/>
          </p:nvGrpSpPr>
          <p:grpSpPr>
            <a:xfrm>
              <a:off x="280718" y="5085773"/>
              <a:ext cx="11630564" cy="1738313"/>
              <a:chOff x="371403" y="3664745"/>
              <a:chExt cx="11568545" cy="2123412"/>
            </a:xfrm>
          </p:grpSpPr>
          <p:sp>
            <p:nvSpPr>
              <p:cNvPr id="1110" name="Rounded Rectangle 1109"/>
              <p:cNvSpPr/>
              <p:nvPr/>
            </p:nvSpPr>
            <p:spPr>
              <a:xfrm>
                <a:off x="371403" y="3664745"/>
                <a:ext cx="11568545" cy="2123412"/>
              </a:xfrm>
              <a:prstGeom prst="roundRect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113" name="Group 1112"/>
              <p:cNvGrpSpPr/>
              <p:nvPr/>
            </p:nvGrpSpPr>
            <p:grpSpPr>
              <a:xfrm>
                <a:off x="4371475" y="3927326"/>
                <a:ext cx="7148247" cy="1577612"/>
                <a:chOff x="4071380" y="1792590"/>
                <a:chExt cx="6009665" cy="1764186"/>
              </a:xfrm>
            </p:grpSpPr>
            <p:sp>
              <p:nvSpPr>
                <p:cNvPr id="1114" name="TextBox 1113"/>
                <p:cNvSpPr txBox="1"/>
                <p:nvPr/>
              </p:nvSpPr>
              <p:spPr>
                <a:xfrm>
                  <a:off x="4075099" y="1792590"/>
                  <a:ext cx="6005946" cy="6306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C. Integrate more features </a:t>
                  </a:r>
                  <a:endParaRPr lang="en-US" sz="2400" dirty="0"/>
                </a:p>
              </p:txBody>
            </p:sp>
            <p:sp>
              <p:nvSpPr>
                <p:cNvPr id="1115" name="TextBox 1114"/>
                <p:cNvSpPr txBox="1"/>
                <p:nvPr/>
              </p:nvSpPr>
              <p:spPr>
                <a:xfrm>
                  <a:off x="4071380" y="2337551"/>
                  <a:ext cx="2603272" cy="12192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300" dirty="0"/>
                    <a:t>Indicates how exposed each residue is to the surrounding solvent.</a:t>
                  </a:r>
                  <a:br>
                    <a:rPr lang="en-IN" sz="1300" dirty="0"/>
                  </a:br>
                  <a:r>
                    <a:rPr lang="en-IN" sz="1300" dirty="0"/>
                    <a:t>➔ </a:t>
                  </a:r>
                  <a:r>
                    <a:rPr lang="en-IN" sz="1300" b="1" dirty="0"/>
                    <a:t>Surface-exposed residues</a:t>
                  </a:r>
                  <a:r>
                    <a:rPr lang="en-IN" sz="1300" dirty="0"/>
                    <a:t> are more likely to participate in interactions.</a:t>
                  </a:r>
                  <a:endParaRPr lang="en-US" sz="1300" dirty="0"/>
                </a:p>
              </p:txBody>
            </p:sp>
          </p:grpSp>
        </p:grpSp>
        <p:grpSp>
          <p:nvGrpSpPr>
            <p:cNvPr id="1108" name="Group 1107"/>
            <p:cNvGrpSpPr/>
            <p:nvPr/>
          </p:nvGrpSpPr>
          <p:grpSpPr>
            <a:xfrm>
              <a:off x="1126132" y="5359780"/>
              <a:ext cx="2197703" cy="1131433"/>
              <a:chOff x="1320690" y="5579446"/>
              <a:chExt cx="1640857" cy="1415481"/>
            </a:xfrm>
          </p:grpSpPr>
          <p:sp>
            <p:nvSpPr>
              <p:cNvPr id="1101" name="Oval 1100"/>
              <p:cNvSpPr/>
              <p:nvPr/>
            </p:nvSpPr>
            <p:spPr>
              <a:xfrm>
                <a:off x="1320690" y="5636579"/>
                <a:ext cx="266931" cy="311726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2" name="Oval 1101"/>
              <p:cNvSpPr/>
              <p:nvPr/>
            </p:nvSpPr>
            <p:spPr>
              <a:xfrm>
                <a:off x="1326419" y="6132371"/>
                <a:ext cx="272671" cy="311726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3" name="Oval 1102"/>
              <p:cNvSpPr/>
              <p:nvPr/>
            </p:nvSpPr>
            <p:spPr>
              <a:xfrm>
                <a:off x="1322181" y="6669914"/>
                <a:ext cx="266931" cy="311727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04" name="Rounded Rectangle 1103"/>
              <p:cNvSpPr/>
              <p:nvPr/>
            </p:nvSpPr>
            <p:spPr>
              <a:xfrm>
                <a:off x="1769588" y="5579446"/>
                <a:ext cx="1191927" cy="311728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06" name="Rounded Rectangle 1105"/>
              <p:cNvSpPr/>
              <p:nvPr/>
            </p:nvSpPr>
            <p:spPr>
              <a:xfrm>
                <a:off x="1769620" y="6125070"/>
                <a:ext cx="1191927" cy="311728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07" name="Rounded Rectangle 1106"/>
              <p:cNvSpPr/>
              <p:nvPr/>
            </p:nvSpPr>
            <p:spPr>
              <a:xfrm>
                <a:off x="1769588" y="6683199"/>
                <a:ext cx="1191927" cy="311728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53" name="TextBox 1152"/>
            <p:cNvSpPr txBox="1"/>
            <p:nvPr/>
          </p:nvSpPr>
          <p:spPr>
            <a:xfrm>
              <a:off x="7940696" y="5699679"/>
              <a:ext cx="3445207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300" dirty="0"/>
                <a:t>Measures how much a residue stays unchanged across species.</a:t>
              </a:r>
              <a:br>
                <a:rPr lang="en-IN" sz="1300" dirty="0"/>
              </a:br>
              <a:r>
                <a:rPr lang="en-IN" sz="1300" dirty="0"/>
                <a:t>➔ </a:t>
              </a:r>
              <a:r>
                <a:rPr lang="en-IN" sz="1300" b="1" dirty="0"/>
                <a:t>Highly conserved residues</a:t>
              </a:r>
              <a:r>
                <a:rPr lang="en-IN" sz="1300" dirty="0"/>
                <a:t> often play critical functional roles, including binding.</a:t>
              </a:r>
              <a:endParaRPr lang="en-IN" sz="1300" dirty="0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466850" y="2585303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2:</a:t>
            </a:r>
            <a:endParaRPr lang="en-US" altLang="zh-CN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New Hydropathy Scale Construction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</p:nvPr>
        </p:nvSpPr>
        <p:spPr>
          <a:xfrm>
            <a:off x="1817787" y="54025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/>
              <a:t>Method Selection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8" name="Curved Connector 17"/>
          <p:cNvCxnSpPr>
            <a:stCxn id="11" idx="3"/>
            <a:endCxn id="12" idx="1"/>
          </p:cNvCxnSpPr>
          <p:nvPr/>
        </p:nvCxnSpPr>
        <p:spPr>
          <a:xfrm flipH="1">
            <a:off x="6924449" y="3455643"/>
            <a:ext cx="4967871" cy="1631679"/>
          </a:xfrm>
          <a:prstGeom prst="curvedConnector5">
            <a:avLst>
              <a:gd name="adj1" fmla="val -4602"/>
              <a:gd name="adj2" fmla="val 64700"/>
              <a:gd name="adj3" fmla="val 104602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471820" y="1029908"/>
            <a:ext cx="72483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Derive an optimal unified hydropathy scale from individual 28 scales</a:t>
            </a:r>
            <a:endParaRPr lang="en-US" sz="2200" b="1" dirty="0"/>
          </a:p>
        </p:txBody>
      </p:sp>
      <p:grpSp>
        <p:nvGrpSpPr>
          <p:cNvPr id="32" name="Group 31"/>
          <p:cNvGrpSpPr/>
          <p:nvPr/>
        </p:nvGrpSpPr>
        <p:grpSpPr>
          <a:xfrm>
            <a:off x="6471138" y="2011679"/>
            <a:ext cx="5421182" cy="3816413"/>
            <a:chOff x="5432614" y="1894589"/>
            <a:chExt cx="6355972" cy="3994928"/>
          </a:xfrm>
        </p:grpSpPr>
        <p:grpSp>
          <p:nvGrpSpPr>
            <p:cNvPr id="2" name="Group 1"/>
            <p:cNvGrpSpPr/>
            <p:nvPr/>
          </p:nvGrpSpPr>
          <p:grpSpPr>
            <a:xfrm>
              <a:off x="5432614" y="2746828"/>
              <a:ext cx="6355972" cy="3142689"/>
              <a:chOff x="2638569" y="868310"/>
              <a:chExt cx="6094091" cy="1755793"/>
            </a:xfrm>
          </p:grpSpPr>
          <p:sp>
            <p:nvSpPr>
              <p:cNvPr id="3" name="Rounded Rectangle 3"/>
              <p:cNvSpPr/>
              <p:nvPr/>
            </p:nvSpPr>
            <p:spPr>
              <a:xfrm>
                <a:off x="2638569" y="868310"/>
                <a:ext cx="1494633" cy="731520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sz="1600" b="1" dirty="0">
                    <a:latin typeface="Arial" panose="020B0604020202020204"/>
                  </a:rPr>
                  <a:t>28 Scales</a:t>
                </a:r>
                <a:endParaRPr sz="1600" b="1" dirty="0">
                  <a:latin typeface="Arial" panose="020B0604020202020204"/>
                </a:endParaRPr>
              </a:p>
            </p:txBody>
          </p:sp>
          <p:sp>
            <p:nvSpPr>
              <p:cNvPr id="6" name="Right Arrow 4"/>
              <p:cNvSpPr/>
              <p:nvPr/>
            </p:nvSpPr>
            <p:spPr>
              <a:xfrm>
                <a:off x="4298421" y="1137283"/>
                <a:ext cx="420283" cy="17492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</a:p>
            </p:txBody>
          </p:sp>
          <p:sp>
            <p:nvSpPr>
              <p:cNvPr id="8" name="Rounded Rectangle 5"/>
              <p:cNvSpPr/>
              <p:nvPr/>
            </p:nvSpPr>
            <p:spPr>
              <a:xfrm>
                <a:off x="4810805" y="876958"/>
                <a:ext cx="1866088" cy="731520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sz="1600" b="1" dirty="0">
                    <a:latin typeface="Arial" panose="020B0604020202020204"/>
                  </a:rPr>
                  <a:t>Standardization</a:t>
                </a:r>
                <a:endParaRPr sz="1600" b="1" dirty="0">
                  <a:latin typeface="Arial" panose="020B0604020202020204"/>
                </a:endParaRPr>
              </a:p>
            </p:txBody>
          </p:sp>
          <p:sp>
            <p:nvSpPr>
              <p:cNvPr id="10" name="Right Arrow 6"/>
              <p:cNvSpPr/>
              <p:nvPr/>
            </p:nvSpPr>
            <p:spPr>
              <a:xfrm>
                <a:off x="6842111" y="1137876"/>
                <a:ext cx="395916" cy="174335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</a:p>
            </p:txBody>
          </p:sp>
          <p:sp>
            <p:nvSpPr>
              <p:cNvPr id="11" name="Rounded Rectangle 7"/>
              <p:cNvSpPr/>
              <p:nvPr/>
            </p:nvSpPr>
            <p:spPr>
              <a:xfrm>
                <a:off x="7238027" y="870877"/>
                <a:ext cx="1494633" cy="731520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sz="1600" b="1" dirty="0">
                    <a:latin typeface="Arial" panose="020B0604020202020204"/>
                  </a:rPr>
                  <a:t>PCA</a:t>
                </a:r>
                <a:endParaRPr sz="1600" b="1" dirty="0">
                  <a:latin typeface="Arial" panose="020B0604020202020204"/>
                </a:endParaRPr>
              </a:p>
            </p:txBody>
          </p:sp>
          <p:sp>
            <p:nvSpPr>
              <p:cNvPr id="12" name="Right Arrow 8"/>
              <p:cNvSpPr/>
              <p:nvPr/>
            </p:nvSpPr>
            <p:spPr>
              <a:xfrm>
                <a:off x="3148148" y="2105670"/>
                <a:ext cx="530680" cy="170425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</a:p>
            </p:txBody>
          </p:sp>
          <p:sp>
            <p:nvSpPr>
              <p:cNvPr id="13" name="Rounded Rectangle 9"/>
              <p:cNvSpPr/>
              <p:nvPr/>
            </p:nvSpPr>
            <p:spPr>
              <a:xfrm>
                <a:off x="3837974" y="1860646"/>
                <a:ext cx="1494633" cy="731520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sz="1600" b="1" dirty="0">
                    <a:latin typeface="Arial" panose="020B0604020202020204"/>
                  </a:rPr>
                  <a:t>PC1</a:t>
                </a:r>
                <a:endParaRPr sz="1600" b="1" dirty="0">
                  <a:latin typeface="Arial" panose="020B0604020202020204"/>
                </a:endParaRPr>
              </a:p>
            </p:txBody>
          </p:sp>
          <p:sp>
            <p:nvSpPr>
              <p:cNvPr id="14" name="Right Arrow 10"/>
              <p:cNvSpPr/>
              <p:nvPr/>
            </p:nvSpPr>
            <p:spPr>
              <a:xfrm>
                <a:off x="5402947" y="2116817"/>
                <a:ext cx="530680" cy="197772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</a:p>
            </p:txBody>
          </p:sp>
          <p:sp>
            <p:nvSpPr>
              <p:cNvPr id="15" name="Rounded Rectangle 11"/>
              <p:cNvSpPr/>
              <p:nvPr/>
            </p:nvSpPr>
            <p:spPr>
              <a:xfrm>
                <a:off x="6003968" y="1892583"/>
                <a:ext cx="1494633" cy="731520"/>
              </a:xfrm>
              <a:prstGeom prst="round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sz="1600" b="1" dirty="0">
                    <a:latin typeface="Arial" panose="020B0604020202020204"/>
                  </a:rPr>
                  <a:t>Unified Scale</a:t>
                </a:r>
                <a:endParaRPr sz="1600" b="1" dirty="0">
                  <a:latin typeface="Arial" panose="020B0604020202020204"/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7357226" y="1894589"/>
              <a:ext cx="237174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00" dirty="0"/>
                <a:t>Workflow</a:t>
              </a:r>
              <a:endParaRPr lang="en-US" sz="4200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35034" y="2172908"/>
            <a:ext cx="4965587" cy="4314064"/>
            <a:chOff x="356684" y="1236703"/>
            <a:chExt cx="4557933" cy="3458004"/>
          </a:xfrm>
        </p:grpSpPr>
        <p:sp>
          <p:nvSpPr>
            <p:cNvPr id="40" name="Rectangle 39"/>
            <p:cNvSpPr/>
            <p:nvPr/>
          </p:nvSpPr>
          <p:spPr>
            <a:xfrm>
              <a:off x="356684" y="1981101"/>
              <a:ext cx="4557933" cy="271360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553047" y="2950877"/>
              <a:ext cx="4135007" cy="58249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Arial" panose="020B0604020202020204"/>
                </a:rPr>
                <a:t>Captures maximum shared variance</a:t>
              </a:r>
              <a:endParaRPr lang="en-US" altLang="zh-CN" sz="1800" dirty="0">
                <a:latin typeface="Arial" panose="020B0604020202020204"/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553047" y="3687718"/>
              <a:ext cx="4135007" cy="58249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800" dirty="0">
                  <a:latin typeface="Arial" panose="020B0604020202020204"/>
                </a:rPr>
                <a:t>Objective, avoids subjective weighting</a:t>
              </a:r>
              <a:endParaRPr lang="en-US" altLang="zh-CN" sz="1800" dirty="0">
                <a:latin typeface="Arial" panose="020B0604020202020204"/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553047" y="2226373"/>
              <a:ext cx="4135007" cy="58249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800" dirty="0">
                  <a:latin typeface="Arial" panose="020B0604020202020204"/>
                </a:rPr>
                <a:t>More robust than simple averaging or clustering.</a:t>
              </a:r>
              <a:endParaRPr lang="en-US" altLang="zh-CN" sz="1800" dirty="0">
                <a:latin typeface="Arial" panose="020B0604020202020204"/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1013548" y="1236703"/>
              <a:ext cx="2855742" cy="568599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Why PCA?</a:t>
              </a:r>
              <a:endParaRPr lang="en-US" dirty="0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</p:nvPr>
        </p:nvSpPr>
        <p:spPr>
          <a:xfrm>
            <a:off x="945931" y="242292"/>
            <a:ext cx="10731061" cy="1143000"/>
          </a:xfrm>
        </p:spPr>
        <p:txBody>
          <a:bodyPr>
            <a:noAutofit/>
          </a:bodyPr>
          <a:lstStyle/>
          <a:p>
            <a:pPr algn="ctr"/>
            <a:r>
              <a:rPr lang="en-US" altLang="zh-CN" dirty="0"/>
              <a:t>PCA Method for Unified Hydropathy Scale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2005006" y="1503860"/>
            <a:ext cx="8620953" cy="1397875"/>
            <a:chOff x="2005006" y="1503860"/>
            <a:chExt cx="8620953" cy="1397875"/>
          </a:xfrm>
        </p:grpSpPr>
        <p:sp>
          <p:nvSpPr>
            <p:cNvPr id="2" name="Rounded Rectangle 1"/>
            <p:cNvSpPr/>
            <p:nvPr/>
          </p:nvSpPr>
          <p:spPr>
            <a:xfrm>
              <a:off x="5208167" y="1503860"/>
              <a:ext cx="5417792" cy="1397875"/>
            </a:xfrm>
            <a:prstGeom prst="roundRect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800" dirty="0">
                  <a:latin typeface="Arial" panose="020B0604020202020204"/>
                </a:rPr>
                <a:t>	</a:t>
              </a:r>
              <a:endParaRPr lang="en-US" altLang="zh-CN" sz="1800" dirty="0">
                <a:latin typeface="Arial" panose="020B0604020202020204"/>
              </a:endParaRPr>
            </a:p>
          </p:txBody>
        </p:sp>
        <p:pic>
          <p:nvPicPr>
            <p:cNvPr id="18" name="Graphic 17" descr="Tools with solid fill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2005006" y="1615990"/>
              <a:ext cx="914400" cy="914400"/>
            </a:xfrm>
            <a:prstGeom prst="rect">
              <a:avLst/>
            </a:prstGeom>
          </p:spPr>
        </p:pic>
        <p:sp>
          <p:nvSpPr>
            <p:cNvPr id="28" name="Round Same-side Corner of Rectangle 27"/>
            <p:cNvSpPr/>
            <p:nvPr/>
          </p:nvSpPr>
          <p:spPr>
            <a:xfrm rot="16200000">
              <a:off x="3648666" y="1163500"/>
              <a:ext cx="1397875" cy="2078596"/>
            </a:xfrm>
            <a:prstGeom prst="round2Same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594306" y="1884059"/>
              <a:ext cx="4824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800" dirty="0">
                  <a:latin typeface="Arial" panose="020B0604020202020204"/>
                </a:rPr>
                <a:t>Align all scales to a fixed amino acid order.</a:t>
              </a:r>
              <a:endParaRPr lang="en-US" altLang="zh-CN" sz="1800" dirty="0">
                <a:latin typeface="Arial" panose="020B0604020202020204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800" dirty="0">
                  <a:latin typeface="Arial" panose="020B0604020202020204"/>
                </a:rPr>
                <a:t>Standardize using Z-score normalization.</a:t>
              </a:r>
              <a:endParaRPr lang="en-US" altLang="zh-CN" sz="1800" dirty="0">
                <a:latin typeface="Arial" panose="020B0604020202020204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96382" y="2018131"/>
              <a:ext cx="1608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Preprocessing</a:t>
              </a:r>
              <a:endParaRPr lang="en-US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828800" y="3215613"/>
            <a:ext cx="8744332" cy="1397876"/>
            <a:chOff x="1828800" y="3215613"/>
            <a:chExt cx="8744332" cy="1397876"/>
          </a:xfrm>
        </p:grpSpPr>
        <p:sp>
          <p:nvSpPr>
            <p:cNvPr id="20" name="Rounded Rectangle 19"/>
            <p:cNvSpPr/>
            <p:nvPr/>
          </p:nvSpPr>
          <p:spPr>
            <a:xfrm>
              <a:off x="5208166" y="3215613"/>
              <a:ext cx="5364965" cy="1397875"/>
            </a:xfrm>
            <a:prstGeom prst="roundRect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altLang="zh-CN" sz="1800" dirty="0">
                <a:latin typeface="Arial" panose="020B0604020202020204"/>
              </a:endParaRPr>
            </a:p>
          </p:txBody>
        </p:sp>
        <p:pic>
          <p:nvPicPr>
            <p:cNvPr id="25" name="Graphic 24" descr="Beaker with solid fill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28800" y="3429000"/>
              <a:ext cx="1090606" cy="9144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5594306" y="3328100"/>
              <a:ext cx="497882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800" dirty="0">
                  <a:latin typeface="Arial" panose="020B0604020202020204"/>
                </a:rPr>
                <a:t>Input: X ∈ </a:t>
              </a:r>
              <a:r>
                <a:rPr lang="en-US" altLang="zh-CN" sz="1800" dirty="0" err="1">
                  <a:latin typeface="Arial" panose="020B0604020202020204"/>
                </a:rPr>
                <a:t>ℝ</a:t>
              </a:r>
              <a:r>
                <a:rPr lang="en-US" altLang="zh-CN" sz="1800" dirty="0">
                  <a:latin typeface="Arial" panose="020B0604020202020204"/>
                </a:rPr>
                <a:t>^{20×28} (20 amino acids × 28 scales).</a:t>
              </a:r>
              <a:endParaRPr lang="en-US" altLang="zh-CN" sz="1800" dirty="0">
                <a:latin typeface="Arial" panose="020B0604020202020204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800" dirty="0">
                  <a:latin typeface="Arial" panose="020B0604020202020204"/>
                </a:rPr>
                <a:t>Extract First Principal Component (PC1).</a:t>
              </a:r>
              <a:endParaRPr lang="en-US" altLang="zh-CN" sz="1800" dirty="0">
                <a:latin typeface="Arial" panose="020B0604020202020204"/>
              </a:endParaRPr>
            </a:p>
            <a:p>
              <a:endParaRPr lang="en-US" dirty="0"/>
            </a:p>
          </p:txBody>
        </p:sp>
        <p:sp>
          <p:nvSpPr>
            <p:cNvPr id="31" name="Round Same-side Corner of Rectangle 30"/>
            <p:cNvSpPr/>
            <p:nvPr/>
          </p:nvSpPr>
          <p:spPr>
            <a:xfrm rot="16200000">
              <a:off x="3663000" y="2875254"/>
              <a:ext cx="1397875" cy="2078596"/>
            </a:xfrm>
            <a:prstGeom prst="round2Same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496382" y="3745438"/>
              <a:ext cx="1746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PCA Approach</a:t>
              </a:r>
              <a:endParaRPr lang="en-US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828800" y="4958474"/>
            <a:ext cx="8744331" cy="1397876"/>
            <a:chOff x="1828800" y="4958474"/>
            <a:chExt cx="8744331" cy="1397876"/>
          </a:xfrm>
        </p:grpSpPr>
        <p:sp>
          <p:nvSpPr>
            <p:cNvPr id="22" name="Rounded Rectangle 21"/>
            <p:cNvSpPr/>
            <p:nvPr/>
          </p:nvSpPr>
          <p:spPr>
            <a:xfrm>
              <a:off x="5208166" y="4958475"/>
              <a:ext cx="5364965" cy="1397875"/>
            </a:xfrm>
            <a:prstGeom prst="roundRect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zh-CN" sz="1800" dirty="0">
                <a:latin typeface="Arial" panose="020B0604020202020204"/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5"/>
            <a:srcRect l="-950" r="6450"/>
            <a:stretch>
              <a:fillRect/>
            </a:stretch>
          </p:blipFill>
          <p:spPr>
            <a:xfrm>
              <a:off x="5746750" y="5058214"/>
              <a:ext cx="4616450" cy="1198396"/>
            </a:xfrm>
            <a:prstGeom prst="rect">
              <a:avLst/>
            </a:prstGeom>
          </p:spPr>
        </p:pic>
        <p:pic>
          <p:nvPicPr>
            <p:cNvPr id="27" name="Graphic 26" descr="Presentation with pie chart with solid fill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28800" y="5088550"/>
              <a:ext cx="1060002" cy="1060002"/>
            </a:xfrm>
            <a:prstGeom prst="rect">
              <a:avLst/>
            </a:prstGeom>
          </p:spPr>
        </p:pic>
        <p:sp>
          <p:nvSpPr>
            <p:cNvPr id="32" name="Round Same-side Corner of Rectangle 31"/>
            <p:cNvSpPr/>
            <p:nvPr/>
          </p:nvSpPr>
          <p:spPr>
            <a:xfrm rot="16200000">
              <a:off x="3663000" y="4618114"/>
              <a:ext cx="1397875" cy="2078596"/>
            </a:xfrm>
            <a:prstGeom prst="round2Same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418512" y="5472746"/>
              <a:ext cx="1982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PCA Based Scale</a:t>
              </a:r>
              <a:endParaRPr lang="en-US" dirty="0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97401" y="52281"/>
            <a:ext cx="248798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dirty="0">
                <a:latin typeface="Arial" panose="020B0604020202020204"/>
              </a:rPr>
              <a:t>PCA Results</a:t>
            </a:r>
            <a:endParaRPr sz="3200" dirty="0">
              <a:latin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98650" y="3786180"/>
            <a:ext cx="474040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 dirty="0">
                <a:latin typeface="Arial" panose="020B0604020202020204"/>
              </a:rPr>
              <a:t>Scale Comparison</a:t>
            </a:r>
            <a:r>
              <a:rPr lang="en-US" sz="2000" b="1" dirty="0">
                <a:latin typeface="Arial" panose="020B0604020202020204"/>
              </a:rPr>
              <a:t> with Kyte-Doolittle</a:t>
            </a:r>
            <a:endParaRPr sz="2000" b="1" dirty="0">
              <a:latin typeface="Arial" panose="020B060402020202020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11976" y="860014"/>
            <a:ext cx="252210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 dirty="0">
                <a:latin typeface="Arial" panose="020B0604020202020204"/>
              </a:rPr>
              <a:t>Explained Variance</a:t>
            </a:r>
            <a:endParaRPr sz="2000" b="1" dirty="0">
              <a:latin typeface="Arial" panose="020B060402020202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38351" y="893796"/>
            <a:ext cx="293875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 dirty="0">
                <a:latin typeface="Arial" panose="020B0604020202020204"/>
              </a:rPr>
              <a:t>Amino Acid Clustering</a:t>
            </a:r>
            <a:endParaRPr sz="2000" b="1" dirty="0">
              <a:latin typeface="Arial" panose="020B0604020202020204"/>
            </a:endParaRPr>
          </a:p>
        </p:txBody>
      </p:sp>
      <p:sp>
        <p:nvSpPr>
          <p:cNvPr id="13" name="AutoShape 2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2936" y="4208667"/>
            <a:ext cx="4764379" cy="235892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826" y="1239189"/>
            <a:ext cx="3635373" cy="225828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48715"/>
            <a:ext cx="3232150" cy="2363669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6745579" y="3419448"/>
            <a:ext cx="51974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/>
              </a:rPr>
              <a:t>PC1 explains &gt;70% variance.</a:t>
            </a:r>
            <a:endParaRPr lang="en-US" altLang="zh-CN" sz="1600" dirty="0">
              <a:latin typeface="Arial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/>
              </a:rPr>
              <a:t>PC1 + PC2 explain &gt;90%.</a:t>
            </a:r>
            <a:endParaRPr lang="en-US" altLang="zh-CN" sz="1600" dirty="0">
              <a:latin typeface="Arial" panose="020B0604020202020204"/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1796375" y="604229"/>
            <a:ext cx="7950741" cy="249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557314" y="4896660"/>
            <a:ext cx="41551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Indicates </a:t>
            </a:r>
            <a:r>
              <a:rPr lang="zh-CN" altLang="en-US" dirty="0"/>
              <a:t>broader physicochemical features from multiple hydropathy models.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238" y="20926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Overview</a:t>
            </a:r>
            <a:endParaRPr lang="en-US" dirty="0"/>
          </a:p>
        </p:txBody>
      </p:sp>
      <p:pic>
        <p:nvPicPr>
          <p:cNvPr id="6" name="Picture 5" descr="A diagram of a protein binding site&#10;&#10;AI-generated content may be incorrect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25071" y="1687224"/>
            <a:ext cx="4618181" cy="45188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0447" y="1442565"/>
            <a:ext cx="65993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IN" b="1" dirty="0"/>
              <a:t>Introduction to Protein Binding</a:t>
            </a:r>
            <a:endParaRPr lang="en-IN" b="1" dirty="0"/>
          </a:p>
          <a:p>
            <a:r>
              <a:rPr lang="en-IN" sz="1600" dirty="0"/>
              <a:t>→ Proteins often function by forming complexes through </a:t>
            </a:r>
            <a:r>
              <a:rPr lang="en-IN" sz="1600" i="1" dirty="0"/>
              <a:t>protein-protein interactions</a:t>
            </a:r>
            <a:br>
              <a:rPr lang="en-IN" sz="1600" dirty="0"/>
            </a:br>
            <a:r>
              <a:rPr lang="en-IN" sz="1600" dirty="0"/>
              <a:t>→ These interactions occur at specific binding sites involving </a:t>
            </a:r>
            <a:r>
              <a:rPr lang="en-IN" sz="1600" i="1" dirty="0"/>
              <a:t>residue pairs</a:t>
            </a:r>
            <a:r>
              <a:rPr lang="en-IN" sz="1600" dirty="0"/>
              <a:t> from two protein surfaces</a:t>
            </a:r>
            <a:endParaRPr lang="en-IN" sz="1600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0448" y="3073781"/>
            <a:ext cx="68752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IN" b="1" dirty="0"/>
              <a:t>Residue Pairs and Binding Challenge</a:t>
            </a:r>
            <a:endParaRPr lang="en-IN" b="1" dirty="0"/>
          </a:p>
          <a:p>
            <a:r>
              <a:rPr lang="en-IN" sz="1600" dirty="0"/>
              <a:t>→ Not all residues participate in binding — only certain </a:t>
            </a:r>
            <a:r>
              <a:rPr lang="en-IN" sz="1600" i="1" dirty="0"/>
              <a:t>core interacting residues</a:t>
            </a:r>
            <a:r>
              <a:rPr lang="en-IN" sz="1600" dirty="0"/>
              <a:t> form stable contacts</a:t>
            </a:r>
            <a:br>
              <a:rPr lang="en-IN" sz="1600" dirty="0"/>
            </a:br>
            <a:r>
              <a:rPr lang="en-IN" sz="1600" dirty="0"/>
              <a:t>→ Predicting which residue pairs bind is crucial for understanding molecular mechanisms and for drug design</a:t>
            </a:r>
            <a:endParaRPr lang="en-IN" sz="1600" dirty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0447" y="4704997"/>
            <a:ext cx="659938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IN" b="1" dirty="0"/>
              <a:t>Our Task</a:t>
            </a:r>
            <a:endParaRPr lang="en-IN" b="1" dirty="0"/>
          </a:p>
          <a:p>
            <a:r>
              <a:rPr lang="en-IN" sz="1600" dirty="0"/>
              <a:t>→ </a:t>
            </a:r>
            <a:r>
              <a:rPr lang="en-IN" sz="1600" b="1" dirty="0"/>
              <a:t>Task I:</a:t>
            </a:r>
            <a:r>
              <a:rPr lang="en-IN" sz="1600" dirty="0"/>
              <a:t> </a:t>
            </a:r>
            <a:r>
              <a:rPr lang="en-IN" sz="1600" i="1" dirty="0" err="1"/>
              <a:t>Analyze</a:t>
            </a:r>
            <a:r>
              <a:rPr lang="en-IN" sz="1600" i="1" dirty="0"/>
              <a:t> hydropathy impact on identifying interacting residue pairs</a:t>
            </a:r>
            <a:br>
              <a:rPr lang="en-IN" sz="1600" dirty="0"/>
            </a:br>
            <a:r>
              <a:rPr lang="en-IN" sz="1600" dirty="0"/>
              <a:t>→ </a:t>
            </a:r>
            <a:r>
              <a:rPr lang="en-IN" sz="1600" b="1" dirty="0"/>
              <a:t>Task II:</a:t>
            </a:r>
            <a:r>
              <a:rPr lang="en-IN" sz="1600" dirty="0"/>
              <a:t> </a:t>
            </a:r>
            <a:r>
              <a:rPr lang="en-IN" sz="1600" i="1" dirty="0"/>
              <a:t>Compare hydropathy scales and define a new combined scale using PCA</a:t>
            </a:r>
            <a:endParaRPr lang="en-US" dirty="0"/>
          </a:p>
        </p:txBody>
      </p:sp>
      <p:pic>
        <p:nvPicPr>
          <p:cNvPr id="4" name="Graphic 3" descr="Research outline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08097" y="368713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2827" y="-5229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cs typeface="Arial" panose="020B0604020202020204"/>
              </a:rPr>
              <a:t>Data Sources</a:t>
            </a:r>
            <a:endParaRPr lang="en-US" dirty="0">
              <a:cs typeface="Arial" panose="020B060402020202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3" name="Group 2"/>
          <p:cNvGrpSpPr/>
          <p:nvPr/>
        </p:nvGrpSpPr>
        <p:grpSpPr>
          <a:xfrm>
            <a:off x="576907" y="3932254"/>
            <a:ext cx="9824483" cy="2386090"/>
            <a:chOff x="669924" y="3722566"/>
            <a:chExt cx="9824483" cy="2386090"/>
          </a:xfrm>
        </p:grpSpPr>
        <p:sp>
          <p:nvSpPr>
            <p:cNvPr id="5" name="TextBox 4"/>
            <p:cNvSpPr txBox="1"/>
            <p:nvPr/>
          </p:nvSpPr>
          <p:spPr>
            <a:xfrm>
              <a:off x="669924" y="3722566"/>
              <a:ext cx="904109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spAutoFit/>
            </a:bodyPr>
            <a:lstStyle/>
            <a:p>
              <a:r>
                <a:rPr lang="en-US" dirty="0">
                  <a:cs typeface="Arial" panose="020B0604020202020204"/>
                </a:rPr>
                <a:t>Our Understanding of the data source files and formats</a:t>
              </a:r>
              <a:endParaRPr lang="en-US" dirty="0">
                <a:cs typeface="Arial" panose="020B0604020202020204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69924" y="4108108"/>
              <a:ext cx="9824483" cy="200054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6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Data.txt</a:t>
              </a:r>
              <a:r>
                <a:rPr lang="en-US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 :-</a:t>
              </a:r>
              <a:r>
                <a:rPr lang="en-US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IN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T</a:t>
              </a:r>
              <a:r>
                <a:rPr lang="en-IN" sz="1400" b="0" dirty="0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his file represents the </a:t>
              </a:r>
              <a:r>
                <a:rPr lang="en-IN" sz="1400" b="0" dirty="0" err="1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residueA</a:t>
              </a:r>
              <a:r>
                <a:rPr lang="en-IN" sz="1400" b="0" dirty="0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along and </a:t>
              </a:r>
              <a:r>
                <a:rPr lang="en-IN" sz="1400" b="0" dirty="0" err="1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residueB</a:t>
              </a:r>
              <a:r>
                <a:rPr lang="en-IN" sz="1400" b="0" dirty="0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along with 9 different neighbours of the B.  </a:t>
              </a:r>
              <a:endParaRPr 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6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Hr.txt</a:t>
              </a:r>
              <a:r>
                <a:rPr lang="en-US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 :-</a:t>
              </a:r>
              <a:r>
                <a:rPr lang="en-I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  </a:t>
              </a:r>
              <a:r>
                <a:rPr lang="en-IN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This files contains hydropathy value which has been computed using the given formula. Where Ha and Hb represents the hydrophobicity values of residue A and B. “a” and “b” value which was originally given to us 0.033 and 0.363.</a:t>
              </a:r>
              <a:endParaRPr lang="en-US" sz="1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6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El.txt</a:t>
              </a:r>
              <a:r>
                <a:rPr lang="en-US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 :- </a:t>
              </a:r>
              <a:r>
                <a:rPr lang="en-IN" sz="1400" b="0" dirty="0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Electrostatic complementarity between </a:t>
              </a:r>
              <a:r>
                <a:rPr lang="en-IN" sz="1400" b="0" dirty="0" err="1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A_n</a:t>
              </a:r>
              <a:r>
                <a:rPr lang="en-IN" sz="1400" b="0" dirty="0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and </a:t>
              </a:r>
              <a:r>
                <a:rPr lang="en-IN" sz="1400" b="0" dirty="0" err="1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B_n</a:t>
              </a:r>
              <a:r>
                <a:rPr lang="en-IN" sz="1400" b="0" dirty="0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and between </a:t>
              </a:r>
              <a:r>
                <a:rPr lang="en-IN" sz="1400" b="0" dirty="0" err="1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A_n</a:t>
              </a:r>
              <a:r>
                <a:rPr lang="en-IN" sz="1400" b="0" dirty="0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and the eight neighbours of </a:t>
              </a:r>
              <a:r>
                <a:rPr lang="en-IN" sz="1400" b="0" dirty="0" err="1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B_n</a:t>
              </a:r>
              <a:r>
                <a:rPr lang="en-IN" sz="1400" b="0" dirty="0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lang="en-US" sz="1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6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Dist.txt</a:t>
              </a:r>
              <a:r>
                <a:rPr lang="en-US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 :-</a:t>
              </a:r>
              <a:r>
                <a:rPr lang="en-IN" sz="1400" b="0" dirty="0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This represents the distance between residue </a:t>
              </a:r>
              <a:r>
                <a:rPr lang="en-IN" sz="1400" b="0" dirty="0" err="1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A_n</a:t>
              </a:r>
              <a:r>
                <a:rPr lang="en-IN" sz="1400" b="0" dirty="0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and residue </a:t>
              </a:r>
              <a:r>
                <a:rPr lang="en-IN" sz="1400" b="0" dirty="0" err="1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B_n</a:t>
              </a:r>
              <a:r>
                <a:rPr lang="en-IN" sz="1400" b="0" dirty="0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and between residue </a:t>
              </a:r>
              <a:r>
                <a:rPr lang="en-IN" sz="1400" b="0" dirty="0" err="1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A_n</a:t>
              </a:r>
              <a:r>
                <a:rPr lang="en-IN" sz="1400" b="0" dirty="0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and the nine neighbours of </a:t>
              </a:r>
              <a:r>
                <a:rPr lang="en-IN" sz="1400" b="0" dirty="0" err="1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B_n</a:t>
              </a:r>
              <a:r>
                <a:rPr lang="en-IN" sz="1400" b="0" dirty="0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lang="en-US" sz="1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6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Shape.txt</a:t>
              </a:r>
              <a:r>
                <a:rPr lang="en-US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 :</a:t>
              </a:r>
              <a:r>
                <a:rPr lang="en-US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-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IN" sz="1400" b="0" dirty="0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Shape complementarity between </a:t>
              </a:r>
              <a:r>
                <a:rPr lang="en-IN" sz="1400" b="0" dirty="0" err="1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A_n</a:t>
              </a:r>
              <a:r>
                <a:rPr lang="en-IN" sz="1400" b="0" dirty="0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and </a:t>
              </a:r>
              <a:r>
                <a:rPr lang="en-IN" sz="1400" b="0" dirty="0" err="1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B_n</a:t>
              </a:r>
              <a:r>
                <a:rPr lang="en-IN" sz="1400" b="0" dirty="0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and between </a:t>
              </a:r>
              <a:r>
                <a:rPr lang="en-IN" sz="1400" b="0" dirty="0" err="1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A_n</a:t>
              </a:r>
              <a:r>
                <a:rPr lang="en-IN" sz="1400" b="0" dirty="0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and the nine neighbours of </a:t>
              </a:r>
              <a:r>
                <a:rPr lang="en-IN" sz="1400" b="0" dirty="0" err="1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B_n</a:t>
              </a:r>
              <a:endParaRPr lang="en-IN" sz="1400" b="0" dirty="0"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IN" sz="16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Classification.txt</a:t>
              </a:r>
              <a:r>
                <a:rPr lang="en-IN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 :-</a:t>
              </a:r>
              <a:r>
                <a:rPr lang="en-I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IN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Contains actual labels for the training dataset</a:t>
              </a:r>
              <a:endParaRPr lang="en-IN" sz="1400" b="0" dirty="0"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76907" y="1168089"/>
            <a:ext cx="5518298" cy="2415087"/>
            <a:chOff x="5858539" y="1169143"/>
            <a:chExt cx="5518298" cy="2415087"/>
          </a:xfrm>
        </p:grpSpPr>
        <p:grpSp>
          <p:nvGrpSpPr>
            <p:cNvPr id="13" name="Group 12"/>
            <p:cNvGrpSpPr/>
            <p:nvPr/>
          </p:nvGrpSpPr>
          <p:grpSpPr>
            <a:xfrm>
              <a:off x="5858539" y="1169143"/>
              <a:ext cx="5518298" cy="2415087"/>
              <a:chOff x="5858539" y="1169143"/>
              <a:chExt cx="5518298" cy="2415087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5858539" y="1169143"/>
                <a:ext cx="5518298" cy="2415087"/>
              </a:xfrm>
              <a:prstGeom prst="roundRect">
                <a:avLst/>
              </a:prstGeom>
              <a:solidFill>
                <a:srgbClr val="CCE9F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8874642" y="1550005"/>
                <a:ext cx="1998919" cy="194605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200"/>
                  <a:t>├── train/</a:t>
                </a:r>
                <a:endParaRPr lang="en-IN" sz="1200"/>
              </a:p>
              <a:p>
                <a:r>
                  <a:rPr lang="en-IN" sz="1200"/>
                  <a:t>│ ├── </a:t>
                </a:r>
                <a:r>
                  <a:rPr lang="en-IN" sz="1200" err="1"/>
                  <a:t>classification.txt</a:t>
                </a:r>
                <a:r>
                  <a:rPr lang="en-IN" sz="1200"/>
                  <a:t>/</a:t>
                </a:r>
                <a:endParaRPr lang="en-IN" sz="1200"/>
              </a:p>
              <a:p>
                <a:r>
                  <a:rPr lang="en-IN" sz="1200"/>
                  <a:t>│ ├── </a:t>
                </a:r>
                <a:r>
                  <a:rPr lang="en-IN" sz="1200" err="1"/>
                  <a:t>dataset.txt</a:t>
                </a:r>
                <a:r>
                  <a:rPr lang="en-IN" sz="1200"/>
                  <a:t>/</a:t>
                </a:r>
                <a:endParaRPr lang="en-IN" sz="1200"/>
              </a:p>
              <a:p>
                <a:r>
                  <a:rPr lang="en-IN" sz="1200"/>
                  <a:t>│ ├── </a:t>
                </a:r>
                <a:r>
                  <a:rPr lang="en-IN" sz="1200" err="1"/>
                  <a:t>dist.txt</a:t>
                </a:r>
                <a:r>
                  <a:rPr lang="en-IN" sz="1200"/>
                  <a:t>/</a:t>
                </a:r>
                <a:endParaRPr lang="en-IN" sz="1200"/>
              </a:p>
              <a:p>
                <a:r>
                  <a:rPr lang="en-IN" sz="1200"/>
                  <a:t>│ ├── </a:t>
                </a:r>
                <a:r>
                  <a:rPr lang="en-IN" sz="1200" err="1"/>
                  <a:t>shape.txt</a:t>
                </a:r>
                <a:r>
                  <a:rPr lang="en-IN" sz="1200"/>
                  <a:t>/</a:t>
                </a:r>
                <a:endParaRPr lang="en-IN" sz="1200"/>
              </a:p>
              <a:p>
                <a:r>
                  <a:rPr lang="en-IN" sz="1200"/>
                  <a:t>│ ├── </a:t>
                </a:r>
                <a:r>
                  <a:rPr lang="en-IN" sz="1200" err="1"/>
                  <a:t>hr.txt</a:t>
                </a:r>
                <a:r>
                  <a:rPr lang="en-IN" sz="1200"/>
                  <a:t>/</a:t>
                </a:r>
                <a:endParaRPr lang="en-IN" sz="1200"/>
              </a:p>
              <a:p>
                <a:r>
                  <a:rPr lang="en-IN" sz="1200"/>
                  <a:t>│ ├── </a:t>
                </a:r>
                <a:r>
                  <a:rPr lang="en-IN" sz="1200" err="1"/>
                  <a:t>el.txt</a:t>
                </a:r>
                <a:r>
                  <a:rPr lang="en-IN" sz="1200"/>
                  <a:t>/</a:t>
                </a:r>
                <a:endParaRPr lang="en-IN" sz="1200"/>
              </a:p>
              <a:p>
                <a:endParaRPr lang="en-US" sz="1200"/>
              </a:p>
              <a:p>
                <a:pPr algn="ctr"/>
                <a:endParaRPr lang="en-US" sz="1200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6372447" y="1552578"/>
                <a:ext cx="1998919" cy="194605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200" dirty="0"/>
                  <a:t>├── test/</a:t>
                </a:r>
                <a:endParaRPr lang="en-IN" sz="1200" dirty="0"/>
              </a:p>
              <a:p>
                <a:r>
                  <a:rPr lang="en-IN" sz="1200" dirty="0"/>
                  <a:t>│ ├── </a:t>
                </a:r>
                <a:r>
                  <a:rPr lang="en-IN" sz="1200" dirty="0" err="1"/>
                  <a:t>classification.txt</a:t>
                </a:r>
                <a:r>
                  <a:rPr lang="en-IN" sz="1200" dirty="0"/>
                  <a:t>/</a:t>
                </a:r>
                <a:endParaRPr lang="en-IN" sz="1200" dirty="0"/>
              </a:p>
              <a:p>
                <a:r>
                  <a:rPr lang="en-IN" sz="1200" dirty="0"/>
                  <a:t>│ ├── </a:t>
                </a:r>
                <a:r>
                  <a:rPr lang="en-IN" sz="1200" dirty="0" err="1"/>
                  <a:t>dataset.txt</a:t>
                </a:r>
                <a:r>
                  <a:rPr lang="en-IN" sz="1200" dirty="0"/>
                  <a:t>/</a:t>
                </a:r>
                <a:endParaRPr lang="en-IN" sz="1200" dirty="0"/>
              </a:p>
              <a:p>
                <a:r>
                  <a:rPr lang="en-IN" sz="1200" dirty="0"/>
                  <a:t>│ ├── </a:t>
                </a:r>
                <a:r>
                  <a:rPr lang="en-IN" sz="1200" dirty="0" err="1"/>
                  <a:t>dist.txt</a:t>
                </a:r>
                <a:r>
                  <a:rPr lang="en-IN" sz="1200" dirty="0"/>
                  <a:t>/</a:t>
                </a:r>
                <a:endParaRPr lang="en-IN" sz="1200" dirty="0"/>
              </a:p>
              <a:p>
                <a:r>
                  <a:rPr lang="en-IN" sz="1200" dirty="0"/>
                  <a:t>│ ├── </a:t>
                </a:r>
                <a:r>
                  <a:rPr lang="en-IN" sz="1200" dirty="0" err="1"/>
                  <a:t>shape.txt</a:t>
                </a:r>
                <a:r>
                  <a:rPr lang="en-IN" sz="1200" dirty="0"/>
                  <a:t>/</a:t>
                </a:r>
                <a:endParaRPr lang="en-IN" sz="1200" dirty="0"/>
              </a:p>
              <a:p>
                <a:r>
                  <a:rPr lang="en-IN" sz="1200" dirty="0"/>
                  <a:t>│ ├── </a:t>
                </a:r>
                <a:r>
                  <a:rPr lang="en-IN" sz="1200" dirty="0" err="1"/>
                  <a:t>hr.txt</a:t>
                </a:r>
                <a:r>
                  <a:rPr lang="en-IN" sz="1200" dirty="0"/>
                  <a:t>/</a:t>
                </a:r>
                <a:endParaRPr lang="en-IN" sz="1200" dirty="0"/>
              </a:p>
              <a:p>
                <a:r>
                  <a:rPr lang="en-IN" sz="1200" dirty="0"/>
                  <a:t>│ ├── </a:t>
                </a:r>
                <a:r>
                  <a:rPr lang="en-IN" sz="1200" dirty="0" err="1"/>
                  <a:t>el.txt</a:t>
                </a:r>
                <a:r>
                  <a:rPr lang="en-IN" sz="1200" dirty="0"/>
                  <a:t>/</a:t>
                </a:r>
                <a:endParaRPr lang="en-IN" sz="1200" dirty="0"/>
              </a:p>
              <a:p>
                <a:endParaRPr lang="en-US" sz="1200" dirty="0"/>
              </a:p>
              <a:p>
                <a:pPr algn="ctr"/>
                <a:endParaRPr lang="en-US" sz="1200" dirty="0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6095205" y="1172613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Dataset/</a:t>
              </a:r>
              <a:endParaRPr lang="en-US"/>
            </a:p>
          </p:txBody>
        </p:sp>
      </p:grpSp>
      <p:sp>
        <p:nvSpPr>
          <p:cNvPr id="15" name="Rounded Rectangle 14"/>
          <p:cNvSpPr/>
          <p:nvPr/>
        </p:nvSpPr>
        <p:spPr>
          <a:xfrm>
            <a:off x="9096225" y="1648406"/>
            <a:ext cx="2796363" cy="1165751"/>
          </a:xfrm>
          <a:prstGeom prst="roundRect">
            <a:avLst/>
          </a:prstGeom>
          <a:solidFill>
            <a:srgbClr val="FEF3D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Hydropathy Scales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(27 +1 Files)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Graphic 16" descr="Computer with solid fill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257698" y="1774082"/>
            <a:ext cx="914400" cy="914400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stCxn id="15" idx="1"/>
            <a:endCxn id="17" idx="3"/>
          </p:cNvCxnSpPr>
          <p:nvPr/>
        </p:nvCxnSpPr>
        <p:spPr>
          <a:xfrm flipH="1">
            <a:off x="8172098" y="2231282"/>
            <a:ext cx="9241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1"/>
          </p:cNvCxnSpPr>
          <p:nvPr/>
        </p:nvCxnSpPr>
        <p:spPr>
          <a:xfrm flipH="1">
            <a:off x="4742121" y="2231282"/>
            <a:ext cx="2515577" cy="4572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301551" y="2231282"/>
            <a:ext cx="4930543" cy="4734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Graphic 19" descr="Database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8069" y="97108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466850" y="2585303"/>
            <a:ext cx="9144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1:</a:t>
            </a:r>
            <a:endParaRPr lang="en-US" altLang="zh-CN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3200" dirty="0" err="1">
                <a:solidFill>
                  <a:schemeClr val="bg1"/>
                </a:solidFill>
              </a:rPr>
              <a:t>Analyze</a:t>
            </a:r>
            <a:r>
              <a:rPr lang="en-IN" sz="3200" dirty="0">
                <a:solidFill>
                  <a:schemeClr val="bg1"/>
                </a:solidFill>
              </a:rPr>
              <a:t> hydropathy impact on Identify interacting residue pairs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20746"/>
            <a:ext cx="10515600" cy="1015599"/>
          </a:xfrm>
        </p:spPr>
        <p:txBody>
          <a:bodyPr/>
          <a:lstStyle/>
          <a:p>
            <a:pPr algn="ctr">
              <a:spcBef>
                <a:spcPts val="0"/>
              </a:spcBef>
            </a:pPr>
            <a:r>
              <a:rPr lang="zh-CN" dirty="0">
                <a:ea typeface="+mj-lt"/>
                <a:cs typeface="+mj-lt"/>
              </a:rPr>
              <a:t>Formula Modification</a:t>
            </a:r>
            <a:r>
              <a:rPr lang="en-US" altLang="zh-CN" dirty="0">
                <a:ea typeface="+mj-lt"/>
                <a:cs typeface="+mj-lt"/>
              </a:rPr>
              <a:t>s Success and Failures</a:t>
            </a:r>
            <a:r>
              <a:rPr lang="zh-CN" dirty="0">
                <a:ea typeface="+mj-lt"/>
                <a:cs typeface="+mj-lt"/>
              </a:rPr>
              <a:t> </a:t>
            </a:r>
            <a:endParaRPr lang="zh-CN" dirty="0"/>
          </a:p>
          <a:p>
            <a:endParaRPr lang="zh-CN" altLang="en-US" dirty="0">
              <a:ea typeface="等线 Ligh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38200" y="881205"/>
            <a:ext cx="1161938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zh-CN" sz="2000" dirty="0">
                <a:ea typeface="+mn-lt"/>
                <a:cs typeface="+mn-lt"/>
              </a:rPr>
              <a:t>      </a:t>
            </a:r>
            <a:r>
              <a:rPr lang="en-US" altLang="zh-CN" sz="2000" dirty="0">
                <a:ea typeface="+mn-lt"/>
                <a:cs typeface="+mn-lt"/>
              </a:rPr>
              <a:t>✅ </a:t>
            </a:r>
            <a:r>
              <a:rPr lang="zh-CN" sz="2000" dirty="0">
                <a:ea typeface="+mn-lt"/>
                <a:cs typeface="+mn-lt"/>
              </a:rPr>
              <a:t>Task 1 required generating hr.txt files using 27 hydropathy scales.</a:t>
            </a:r>
            <a:endParaRPr lang="zh-CN" sz="2000" dirty="0">
              <a:ea typeface="等线"/>
            </a:endParaRPr>
          </a:p>
          <a:p>
            <a:r>
              <a:rPr lang="zh-CN" sz="2000" dirty="0">
                <a:ea typeface="+mn-lt"/>
                <a:cs typeface="+mn-lt"/>
              </a:rPr>
              <a:t>      </a:t>
            </a:r>
            <a:r>
              <a:rPr lang="en-US" altLang="zh-CN" sz="2000" dirty="0">
                <a:ea typeface="+mn-lt"/>
                <a:cs typeface="+mn-lt"/>
              </a:rPr>
              <a:t>❌ </a:t>
            </a:r>
            <a:r>
              <a:rPr lang="zh-CN" sz="2000" dirty="0">
                <a:ea typeface="+mn-lt"/>
                <a:cs typeface="+mn-lt"/>
              </a:rPr>
              <a:t>The provided formula couldn't generate valid Hr values for all scales.</a:t>
            </a:r>
            <a:endParaRPr lang="zh-CN" sz="2000" dirty="0">
              <a:ea typeface="等线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7015" y="2530760"/>
            <a:ext cx="5551784" cy="12264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04502" y="1787885"/>
            <a:ext cx="63422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ea typeface="+mn-lt"/>
                <a:cs typeface="+mn-lt"/>
              </a:rPr>
              <a:t>Our </a:t>
            </a:r>
            <a:r>
              <a:rPr lang="zh-CN" sz="1800" dirty="0">
                <a:ea typeface="+mn-lt"/>
                <a:cs typeface="+mn-lt"/>
              </a:rPr>
              <a:t>Work:</a:t>
            </a:r>
            <a:endParaRPr lang="zh-CN" sz="1800" dirty="0">
              <a:ea typeface="等线"/>
            </a:endParaRPr>
          </a:p>
          <a:p>
            <a:r>
              <a:rPr lang="zh-CN" sz="1800" dirty="0">
                <a:ea typeface="+mn-lt"/>
                <a:cs typeface="+mn-lt"/>
              </a:rPr>
              <a:t>     • Modified the original formula to adapt to new scale values.</a:t>
            </a:r>
            <a:endParaRPr lang="zh-CN" altLang="en-US" sz="1800" dirty="0">
              <a:ea typeface="+mn-lt"/>
              <a:cs typeface="+mn-lt"/>
            </a:endParaRPr>
          </a:p>
          <a:p>
            <a:r>
              <a:rPr lang="zh-CN" altLang="en-US" sz="1800" dirty="0">
                <a:ea typeface="+mn-lt"/>
                <a:cs typeface="+mn-lt"/>
              </a:rPr>
              <a:t>       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9912" y="4096755"/>
            <a:ext cx="11032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800" dirty="0">
                <a:ea typeface="+mn-lt"/>
                <a:cs typeface="+mn-lt"/>
              </a:rPr>
              <a:t>Compared with the given formula, the modified formula adds a new parameter c. Where X1 represents the minimum value of HA * HB, X2 represents the median value, and X3 represents the maximum value of HA * HB. And 0 and 1 correspond to the maximum and minimum values of Hr respectively. </a:t>
            </a:r>
            <a:endParaRPr lang="en-US" altLang="zh-CN" sz="1800" dirty="0">
              <a:ea typeface="+mn-lt"/>
              <a:cs typeface="+mn-lt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63863" y="5218879"/>
            <a:ext cx="4857008" cy="1448789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ea typeface="等线"/>
              </a:rPr>
              <a:t>It can handle negative values without shifting the scale</a:t>
            </a:r>
            <a:endParaRPr lang="zh-CN" altLang="en-US" sz="1800" dirty="0">
              <a:ea typeface="等线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341423" y="5260768"/>
            <a:ext cx="4857008" cy="144878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ea typeface="等线"/>
              </a:rPr>
              <a:t>Skewed distribution of</a:t>
            </a:r>
            <a:r>
              <a:rPr lang="zh-CN" altLang="en-US" sz="1800" dirty="0">
                <a:ea typeface="等线"/>
              </a:rPr>
              <a:t> </a:t>
            </a:r>
            <a:r>
              <a:rPr lang="en-US" altLang="zh-CN" sz="1800" dirty="0">
                <a:ea typeface="等线"/>
              </a:rPr>
              <a:t>data</a:t>
            </a:r>
            <a:r>
              <a:rPr lang="zh-CN" altLang="en-US" sz="1800" dirty="0">
                <a:ea typeface="等线"/>
              </a:rPr>
              <a:t> </a:t>
            </a:r>
            <a:r>
              <a:rPr lang="en-US" altLang="zh-CN" sz="1800" dirty="0">
                <a:ea typeface="等线"/>
              </a:rPr>
              <a:t>made</a:t>
            </a:r>
            <a:r>
              <a:rPr lang="zh-CN" altLang="en-US" sz="1800" dirty="0">
                <a:ea typeface="等线"/>
              </a:rPr>
              <a:t> </a:t>
            </a:r>
            <a:r>
              <a:rPr lang="en-US" altLang="zh-CN" sz="1800" dirty="0">
                <a:ea typeface="等线"/>
              </a:rPr>
              <a:t>it</a:t>
            </a:r>
            <a:r>
              <a:rPr lang="zh-CN" altLang="en-US" sz="1800" dirty="0">
                <a:ea typeface="等线"/>
              </a:rPr>
              <a:t> </a:t>
            </a:r>
            <a:r>
              <a:rPr lang="en-US" altLang="zh-CN" sz="1800" dirty="0">
                <a:ea typeface="等线"/>
              </a:rPr>
              <a:t>hard</a:t>
            </a:r>
            <a:r>
              <a:rPr lang="zh-CN" altLang="en-US" sz="1800" dirty="0">
                <a:ea typeface="等线"/>
              </a:rPr>
              <a:t> </a:t>
            </a:r>
            <a:r>
              <a:rPr lang="en-US" altLang="zh-CN" sz="1800" dirty="0">
                <a:ea typeface="等线"/>
              </a:rPr>
              <a:t>to</a:t>
            </a:r>
            <a:r>
              <a:rPr lang="zh-CN" altLang="en-US" sz="1800" dirty="0">
                <a:ea typeface="等线"/>
              </a:rPr>
              <a:t> </a:t>
            </a:r>
            <a:r>
              <a:rPr lang="en-US" altLang="zh-CN" sz="1800" dirty="0">
                <a:ea typeface="等线"/>
              </a:rPr>
              <a:t>identify</a:t>
            </a:r>
            <a:r>
              <a:rPr lang="zh-CN" altLang="en-US" sz="1800" dirty="0">
                <a:ea typeface="等线"/>
              </a:rPr>
              <a:t> </a:t>
            </a:r>
            <a:r>
              <a:rPr lang="en-US" altLang="zh-CN" sz="1800" dirty="0">
                <a:ea typeface="等线"/>
              </a:rPr>
              <a:t>the</a:t>
            </a:r>
            <a:r>
              <a:rPr lang="zh-CN" altLang="en-US" sz="1800" dirty="0">
                <a:ea typeface="等线"/>
              </a:rPr>
              <a:t> </a:t>
            </a:r>
            <a:r>
              <a:rPr lang="en-US" altLang="zh-CN" sz="1800" dirty="0">
                <a:ea typeface="等线"/>
              </a:rPr>
              <a:t>median</a:t>
            </a:r>
            <a:r>
              <a:rPr lang="zh-CN" altLang="en-US" sz="1800" dirty="0">
                <a:ea typeface="等线"/>
              </a:rPr>
              <a:t> </a:t>
            </a:r>
            <a:r>
              <a:rPr lang="en-US" altLang="zh-CN" sz="1800" dirty="0">
                <a:ea typeface="等线"/>
              </a:rPr>
              <a:t>value</a:t>
            </a:r>
            <a:r>
              <a:rPr lang="zh-CN" altLang="en-US" sz="1800" dirty="0">
                <a:ea typeface="等线"/>
              </a:rPr>
              <a:t> </a:t>
            </a:r>
            <a:r>
              <a:rPr lang="en-US" altLang="zh-CN" sz="1800" dirty="0">
                <a:ea typeface="等线"/>
              </a:rPr>
              <a:t>of</a:t>
            </a:r>
            <a:r>
              <a:rPr lang="zh-CN" altLang="en-US" sz="1800" dirty="0">
                <a:ea typeface="等线"/>
              </a:rPr>
              <a:t> </a:t>
            </a:r>
            <a:r>
              <a:rPr lang="en-US" altLang="zh-CN" sz="1800" dirty="0">
                <a:ea typeface="等线"/>
              </a:rPr>
              <a:t>HA</a:t>
            </a:r>
            <a:r>
              <a:rPr lang="zh-CN" altLang="en-US" sz="1800" dirty="0">
                <a:ea typeface="等线"/>
              </a:rPr>
              <a:t> * </a:t>
            </a:r>
            <a:r>
              <a:rPr lang="en-US" altLang="zh-CN" sz="1800" dirty="0">
                <a:ea typeface="等线"/>
              </a:rPr>
              <a:t>HB</a:t>
            </a:r>
            <a:r>
              <a:rPr lang="zh-CN" altLang="en-US" sz="1800" dirty="0">
                <a:ea typeface="等线"/>
              </a:rPr>
              <a:t> </a:t>
            </a:r>
            <a:r>
              <a:rPr lang="en-US" altLang="zh-CN" sz="1800" dirty="0">
                <a:ea typeface="等线"/>
              </a:rPr>
              <a:t>accurately.</a:t>
            </a:r>
            <a:endParaRPr lang="zh-CN" altLang="en-US" sz="1800" dirty="0">
              <a:ea typeface="等线"/>
            </a:endParaRPr>
          </a:p>
        </p:txBody>
      </p:sp>
      <p:pic>
        <p:nvPicPr>
          <p:cNvPr id="10" name="Picture 9" descr="A graph of a function&#10;&#10;AI-generated content may be incorrect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575" y="787489"/>
            <a:ext cx="2543512" cy="1623518"/>
          </a:xfrm>
          <a:prstGeom prst="rect">
            <a:avLst/>
          </a:prstGeom>
        </p:spPr>
      </p:pic>
      <p:pic>
        <p:nvPicPr>
          <p:cNvPr id="12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799" y="2580771"/>
            <a:ext cx="4249013" cy="84464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Math's Behind Our Work</a:t>
            </a:r>
            <a:endParaRPr lang="en-US" dirty="0"/>
          </a:p>
        </p:txBody>
      </p:sp>
      <p:pic>
        <p:nvPicPr>
          <p:cNvPr id="4" name="Graphic 3" descr="Remote learning maths with solid fill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265218" y="581764"/>
            <a:ext cx="914400" cy="914400"/>
          </a:xfrm>
          <a:prstGeom prst="rect">
            <a:avLst/>
          </a:prstGeom>
        </p:spPr>
      </p:pic>
      <p:pic>
        <p:nvPicPr>
          <p:cNvPr id="8" name="Picture 7" descr="A graph of a function&#10;&#10;AI-generated content may be incorrect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960" y="216147"/>
            <a:ext cx="2543512" cy="16235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9516617" y="1956028"/>
                <a:ext cx="232419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  <a:p>
                <a:pPr algn="ctr"/>
                <a:r>
                  <a:rPr lang="en-US" dirty="0"/>
                  <a:t> 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,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𝑐𝑎𝑛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𝑑𝑒𝑝𝑒𝑛𝑑𝑖𝑛𝑔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𝑠𝑐𝑎𝑙𝑒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6617" y="1956028"/>
                <a:ext cx="2324197" cy="1200329"/>
              </a:xfrm>
              <a:prstGeom prst="rect">
                <a:avLst/>
              </a:prstGeom>
              <a:blipFill rotWithShape="1">
                <a:blip r:embed="rId4"/>
                <a:stretch>
                  <a:fillRect l="-22" t="-19" r="26" b="3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/>
          <p:cNvGrpSpPr/>
          <p:nvPr/>
        </p:nvGrpSpPr>
        <p:grpSpPr>
          <a:xfrm>
            <a:off x="1234167" y="1866610"/>
            <a:ext cx="7982313" cy="1213975"/>
            <a:chOff x="619665" y="1681944"/>
            <a:chExt cx="7982313" cy="1213975"/>
          </a:xfrm>
        </p:grpSpPr>
        <p:pic>
          <p:nvPicPr>
            <p:cNvPr id="7" name="图片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86314" y="2051276"/>
              <a:ext cx="4249013" cy="844643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619665" y="1681944"/>
              <a:ext cx="7982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Using each scale we need to find the Hydropathy values based on residue pairs</a:t>
              </a:r>
              <a:endParaRPr lang="en-US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014623" y="3272720"/>
            <a:ext cx="9507682" cy="2213264"/>
            <a:chOff x="1171033" y="4060688"/>
            <a:chExt cx="9507682" cy="2213264"/>
          </a:xfrm>
        </p:grpSpPr>
        <p:grpSp>
          <p:nvGrpSpPr>
            <p:cNvPr id="27" name="Group 26"/>
            <p:cNvGrpSpPr/>
            <p:nvPr/>
          </p:nvGrpSpPr>
          <p:grpSpPr>
            <a:xfrm>
              <a:off x="1171033" y="4060688"/>
              <a:ext cx="9507682" cy="2213264"/>
              <a:chOff x="1392382" y="4336805"/>
              <a:chExt cx="9507682" cy="2213264"/>
            </a:xfrm>
          </p:grpSpPr>
          <p:sp>
            <p:nvSpPr>
              <p:cNvPr id="26" name="Rounded Rectangle 25"/>
              <p:cNvSpPr/>
              <p:nvPr/>
            </p:nvSpPr>
            <p:spPr>
              <a:xfrm>
                <a:off x="1392382" y="4336805"/>
                <a:ext cx="9507682" cy="2213264"/>
              </a:xfrm>
              <a:prstGeom prst="roundRect">
                <a:avLst/>
              </a:prstGeom>
              <a:ln>
                <a:solidFill>
                  <a:srgbClr val="92D05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3393504" y="4572859"/>
                <a:ext cx="4834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We need to find ‘a’ and ‘b’ values for each scale</a:t>
                </a:r>
                <a:endParaRPr lang="en-US" dirty="0"/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6679708" y="5095947"/>
                <a:ext cx="3331824" cy="1079116"/>
                <a:chOff x="7164055" y="4992239"/>
                <a:chExt cx="3331824" cy="1079116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7164055" y="5014405"/>
                  <a:ext cx="1482003" cy="1056950"/>
                  <a:chOff x="7301527" y="5267153"/>
                  <a:chExt cx="1482003" cy="1056950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1" name="TextBox 20"/>
                      <p:cNvSpPr txBox="1"/>
                      <p:nvPr/>
                    </p:nvSpPr>
                    <p:spPr>
                      <a:xfrm>
                        <a:off x="7400515" y="5484490"/>
                        <a:ext cx="1288375" cy="60164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>
                  <p:sp>
                    <p:nvSpPr>
                      <p:cNvPr id="21" name="TextBox 2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400515" y="5484490"/>
                        <a:ext cx="1288375" cy="601640"/>
                      </a:xfrm>
                      <a:prstGeom prst="rect">
                        <a:avLst/>
                      </a:prstGeom>
                      <a:blipFill rotWithShape="1">
                        <a:blip r:embed="rId6"/>
                      </a:blipFill>
                    </p:spPr>
                    <p:txBody>
                      <a:bodyPr/>
                      <a:lstStyle/>
                      <a:p>
                        <a:r>
                          <a:rPr lang="en-US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2" name="Left Bracket 21"/>
                  <p:cNvSpPr/>
                  <p:nvPr/>
                </p:nvSpPr>
                <p:spPr>
                  <a:xfrm>
                    <a:off x="7301527" y="5277663"/>
                    <a:ext cx="252248" cy="1046440"/>
                  </a:xfrm>
                  <a:prstGeom prst="leftBracket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Right Bracket 22"/>
                  <p:cNvSpPr/>
                  <p:nvPr/>
                </p:nvSpPr>
                <p:spPr>
                  <a:xfrm>
                    <a:off x="8534400" y="5267153"/>
                    <a:ext cx="249130" cy="1056950"/>
                  </a:xfrm>
                  <a:prstGeom prst="rightBracket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2" name="Group 11"/>
                <p:cNvGrpSpPr/>
                <p:nvPr/>
              </p:nvGrpSpPr>
              <p:grpSpPr>
                <a:xfrm>
                  <a:off x="8761628" y="4995920"/>
                  <a:ext cx="580008" cy="1060631"/>
                  <a:chOff x="6432331" y="5263472"/>
                  <a:chExt cx="580008" cy="1060631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8" name="TextBox 17"/>
                      <p:cNvSpPr txBox="1"/>
                      <p:nvPr/>
                    </p:nvSpPr>
                    <p:spPr>
                      <a:xfrm>
                        <a:off x="6508732" y="5556324"/>
                        <a:ext cx="406533" cy="50821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</m:m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>
                  <p:sp>
                    <p:nvSpPr>
                      <p:cNvPr id="18" name="TextBox 1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508732" y="5556324"/>
                        <a:ext cx="406533" cy="508216"/>
                      </a:xfrm>
                      <a:prstGeom prst="rect">
                        <a:avLst/>
                      </a:prstGeom>
                      <a:blipFill rotWithShape="1">
                        <a:blip r:embed="rId7"/>
                      </a:blipFill>
                    </p:spPr>
                    <p:txBody>
                      <a:bodyPr/>
                      <a:lstStyle/>
                      <a:p>
                        <a:r>
                          <a:rPr lang="en-US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9" name="Left Bracket 18"/>
                  <p:cNvSpPr/>
                  <p:nvPr/>
                </p:nvSpPr>
                <p:spPr>
                  <a:xfrm>
                    <a:off x="6432331" y="5277663"/>
                    <a:ext cx="252248" cy="1046440"/>
                  </a:xfrm>
                  <a:prstGeom prst="leftBracket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" name="Right Bracket 19"/>
                  <p:cNvSpPr/>
                  <p:nvPr/>
                </p:nvSpPr>
                <p:spPr>
                  <a:xfrm>
                    <a:off x="6763209" y="5263472"/>
                    <a:ext cx="249130" cy="1056950"/>
                  </a:xfrm>
                  <a:prstGeom prst="rightBracket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3" name="TextBox 12"/>
                <p:cNvSpPr txBox="1"/>
                <p:nvPr/>
              </p:nvSpPr>
              <p:spPr>
                <a:xfrm>
                  <a:off x="9445419" y="5339729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=</a:t>
                  </a:r>
                  <a:endParaRPr lang="en-US" dirty="0"/>
                </a:p>
              </p:txBody>
            </p:sp>
            <p:grpSp>
              <p:nvGrpSpPr>
                <p:cNvPr id="14" name="Group 13"/>
                <p:cNvGrpSpPr/>
                <p:nvPr/>
              </p:nvGrpSpPr>
              <p:grpSpPr>
                <a:xfrm>
                  <a:off x="9915871" y="4992239"/>
                  <a:ext cx="580008" cy="1060631"/>
                  <a:chOff x="6432331" y="5263472"/>
                  <a:chExt cx="580008" cy="1060631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5" name="TextBox 14"/>
                      <p:cNvSpPr txBox="1"/>
                      <p:nvPr/>
                    </p:nvSpPr>
                    <p:spPr>
                      <a:xfrm>
                        <a:off x="6546511" y="5513967"/>
                        <a:ext cx="359393" cy="5542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>
                  <p:sp>
                    <p:nvSpPr>
                      <p:cNvPr id="15" name="TextBox 1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546511" y="5513967"/>
                        <a:ext cx="359393" cy="554254"/>
                      </a:xfrm>
                      <a:prstGeom prst="rect">
                        <a:avLst/>
                      </a:prstGeom>
                      <a:blipFill rotWithShape="1">
                        <a:blip r:embed="rId8"/>
                      </a:blipFill>
                    </p:spPr>
                    <p:txBody>
                      <a:bodyPr/>
                      <a:lstStyle/>
                      <a:p>
                        <a:r>
                          <a:rPr lang="en-US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6" name="Left Bracket 15"/>
                  <p:cNvSpPr/>
                  <p:nvPr/>
                </p:nvSpPr>
                <p:spPr>
                  <a:xfrm>
                    <a:off x="6432331" y="5277663"/>
                    <a:ext cx="252248" cy="1046440"/>
                  </a:xfrm>
                  <a:prstGeom prst="leftBracket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" name="Right Bracket 16"/>
                  <p:cNvSpPr/>
                  <p:nvPr/>
                </p:nvSpPr>
                <p:spPr>
                  <a:xfrm>
                    <a:off x="6763209" y="5263472"/>
                    <a:ext cx="249130" cy="1056950"/>
                  </a:xfrm>
                  <a:prstGeom prst="rightBracket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grpSp>
          <p:nvGrpSpPr>
            <p:cNvPr id="37" name="Group 36"/>
            <p:cNvGrpSpPr/>
            <p:nvPr/>
          </p:nvGrpSpPr>
          <p:grpSpPr>
            <a:xfrm>
              <a:off x="1911180" y="4974351"/>
              <a:ext cx="3679846" cy="938853"/>
              <a:chOff x="1287644" y="4925677"/>
              <a:chExt cx="3679846" cy="938853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1287644" y="4925677"/>
                <a:ext cx="3679846" cy="938853"/>
                <a:chOff x="1287644" y="4925677"/>
                <a:chExt cx="3679846" cy="938853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5" name="TextBox 24"/>
                    <p:cNvSpPr txBox="1"/>
                    <p:nvPr/>
                  </p:nvSpPr>
                  <p:spPr>
                    <a:xfrm>
                      <a:off x="2342620" y="4925677"/>
                      <a:ext cx="2562726" cy="38593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𝑎𝑋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25" name="TextBox 2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42620" y="4925677"/>
                      <a:ext cx="2562726" cy="385939"/>
                    </a:xfrm>
                    <a:prstGeom prst="rect">
                      <a:avLst/>
                    </a:prstGeom>
                    <a:blipFill rotWithShape="1">
                      <a:blip r:embed="rId9"/>
                    </a:blipFill>
                  </p:spPr>
                  <p:txBody>
                    <a:bodyPr/>
                    <a:lstStyle/>
                    <a:p>
                      <a:r>
                        <a:rPr lang="en-US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0" name="TextBox 29"/>
                    <p:cNvSpPr txBox="1"/>
                    <p:nvPr/>
                  </p:nvSpPr>
                  <p:spPr>
                    <a:xfrm>
                      <a:off x="2404764" y="5478591"/>
                      <a:ext cx="2562726" cy="38593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𝑎𝑋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30" name="TextBox 2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04764" y="5478591"/>
                      <a:ext cx="2562726" cy="385939"/>
                    </a:xfrm>
                    <a:prstGeom prst="rect">
                      <a:avLst/>
                    </a:prstGeom>
                    <a:blipFill rotWithShape="1">
                      <a:blip r:embed="rId10"/>
                    </a:blipFill>
                  </p:spPr>
                  <p:txBody>
                    <a:bodyPr/>
                    <a:lstStyle/>
                    <a:p>
                      <a:r>
                        <a:rPr lang="en-US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1" name="TextBox 30"/>
                <p:cNvSpPr txBox="1"/>
                <p:nvPr/>
              </p:nvSpPr>
              <p:spPr>
                <a:xfrm>
                  <a:off x="1287644" y="4957793"/>
                  <a:ext cx="12339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Max Point</a:t>
                  </a:r>
                  <a:endParaRPr lang="en-US" dirty="0"/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1287644" y="5478591"/>
                  <a:ext cx="12339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Min Point</a:t>
                  </a:r>
                  <a:endParaRPr lang="en-US" dirty="0"/>
                </a:p>
              </p:txBody>
            </p:sp>
            <p:cxnSp>
              <p:nvCxnSpPr>
                <p:cNvPr id="34" name="Straight Arrow Connector 33"/>
                <p:cNvCxnSpPr/>
                <p:nvPr/>
              </p:nvCxnSpPr>
              <p:spPr>
                <a:xfrm>
                  <a:off x="2361028" y="5142459"/>
                  <a:ext cx="36139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" name="Straight Arrow Connector 34"/>
              <p:cNvCxnSpPr/>
              <p:nvPr/>
            </p:nvCxnSpPr>
            <p:spPr>
              <a:xfrm>
                <a:off x="2340940" y="5708619"/>
                <a:ext cx="36139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3025855" y="5579979"/>
                <a:ext cx="51533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𝑤ℎ𝑒𝑟𝑒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𝑟𝑒𝑝𝑟𝑒𝑠𝑒𝑛𝑡𝑠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𝑡ℎ𝑒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𝑣𝑎𝑙𝑢𝑒𝑠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855" y="5579979"/>
                <a:ext cx="5153334" cy="369332"/>
              </a:xfrm>
              <a:prstGeom prst="rect">
                <a:avLst/>
              </a:prstGeom>
              <a:blipFill rotWithShape="1">
                <a:blip r:embed="rId11"/>
                <a:stretch>
                  <a:fillRect l="-2" t="-63" r="8" b="17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Issues within the Generated data</a:t>
            </a:r>
            <a:endParaRPr lang="en-US" dirty="0"/>
          </a:p>
        </p:txBody>
      </p:sp>
      <p:pic>
        <p:nvPicPr>
          <p:cNvPr id="4" name="Graphic 3" descr="Question Mark with solid fill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647611" y="570706"/>
            <a:ext cx="914400" cy="914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68842" y="2770399"/>
            <a:ext cx="1476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Best case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7035212" y="2809499"/>
            <a:ext cx="17740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Skewed Data</a:t>
            </a:r>
            <a:endParaRPr lang="en-US" sz="2200" dirty="0"/>
          </a:p>
        </p:txBody>
      </p:sp>
      <p:sp>
        <p:nvSpPr>
          <p:cNvPr id="13" name="TextBox 12"/>
          <p:cNvSpPr txBox="1"/>
          <p:nvPr/>
        </p:nvSpPr>
        <p:spPr>
          <a:xfrm>
            <a:off x="4102478" y="2809500"/>
            <a:ext cx="18661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High Variance</a:t>
            </a:r>
            <a:endParaRPr lang="en-US" sz="2200" dirty="0"/>
          </a:p>
        </p:txBody>
      </p:sp>
      <p:sp>
        <p:nvSpPr>
          <p:cNvPr id="15" name="TextBox 14"/>
          <p:cNvSpPr txBox="1"/>
          <p:nvPr/>
        </p:nvSpPr>
        <p:spPr>
          <a:xfrm>
            <a:off x="573974" y="1743088"/>
            <a:ext cx="11044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While analyzing the generated hydropathy files, we came across the following issues within the generated Hydropathy data.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rcRect t="3063" b="3430"/>
          <a:stretch>
            <a:fillRect/>
          </a:stretch>
        </p:blipFill>
        <p:spPr>
          <a:xfrm>
            <a:off x="219736" y="3250758"/>
            <a:ext cx="3022600" cy="250569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rcRect r="5224"/>
          <a:stretch>
            <a:fillRect/>
          </a:stretch>
        </p:blipFill>
        <p:spPr>
          <a:xfrm>
            <a:off x="3436664" y="3232064"/>
            <a:ext cx="2864671" cy="247303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277622" y="5914172"/>
            <a:ext cx="1515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PRAM900101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199137" y="5914172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ZIMJ680101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rcRect l="5163" t="2481" r="5224"/>
          <a:stretch>
            <a:fillRect/>
          </a:stretch>
        </p:blipFill>
        <p:spPr>
          <a:xfrm>
            <a:off x="6495663" y="3250758"/>
            <a:ext cx="2708638" cy="235960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165471" y="5914172"/>
            <a:ext cx="15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CASG920101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0129652" y="3681350"/>
            <a:ext cx="1365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Almost all the data had high Kurtosis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3303645" y="85248"/>
            <a:ext cx="7740407" cy="13279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Impact on the model training</a:t>
            </a:r>
            <a:endParaRPr lang="en-US" sz="4000" dirty="0"/>
          </a:p>
        </p:txBody>
      </p:sp>
      <p:pic>
        <p:nvPicPr>
          <p:cNvPr id="4" name="Graphic 3" descr="Laptop Secur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105113" y="427460"/>
            <a:ext cx="1198532" cy="11985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260" y="2052574"/>
            <a:ext cx="11364685" cy="43779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400" b="1" dirty="0"/>
              <a:t>Unstable Gradients &amp; Slow Convergence</a:t>
            </a:r>
            <a:endParaRPr lang="en-US" sz="2400" b="1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Datasets with high kurtosis can lead to gradient instability during training, impairing a model’s capacity to capture complex patterns. ​</a:t>
            </a:r>
            <a:endParaRPr lang="en-US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400" b="1" dirty="0"/>
              <a:t> Batch Normalization Sensitivity</a:t>
            </a:r>
            <a:endParaRPr lang="en-US" sz="2400" b="1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Batch Normalization (BN) assumes that activations are approximately normally distributed. Heavy-tailed distributions can skew BN's moving mean and variance estimates, reducing its effectiveness and causing shifts in activation distributions across batches. ​</a:t>
            </a:r>
            <a:endParaRPr lang="en-US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200" b="1" dirty="0"/>
              <a:t> </a:t>
            </a:r>
            <a:r>
              <a:rPr lang="en-US" sz="2400" b="1" dirty="0"/>
              <a:t>Overfitting to Outliers</a:t>
            </a:r>
            <a:endParaRPr lang="en-US" sz="2400" b="1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High-capacity CNNs may overfit to rare outlier data points, leading to poor generalization. ​</a:t>
            </a:r>
            <a:endParaRPr lang="en-US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400" b="1" dirty="0"/>
              <a:t>Gradient Explosion in Deep Networks</a:t>
            </a:r>
            <a:endParaRPr lang="en-US" sz="2400" b="1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 CNNs, large activations from outliers can propagate through layers, exacerbating gradient explosion or vanishing issues.</a:t>
            </a:r>
            <a:endParaRPr lang="en-US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Engineering</a:t>
            </a:r>
            <a:endParaRPr lang="en-US" dirty="0"/>
          </a:p>
        </p:txBody>
      </p:sp>
      <p:pic>
        <p:nvPicPr>
          <p:cNvPr id="4" name="Graphic 3" descr="Mop and bucket outlin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036277" y="365125"/>
            <a:ext cx="914400" cy="9144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36416" y="1808593"/>
            <a:ext cx="2473038" cy="4820807"/>
            <a:chOff x="436416" y="1808593"/>
            <a:chExt cx="2473038" cy="4820807"/>
          </a:xfrm>
        </p:grpSpPr>
        <p:sp>
          <p:nvSpPr>
            <p:cNvPr id="5" name="Oval 4"/>
            <p:cNvSpPr/>
            <p:nvPr/>
          </p:nvSpPr>
          <p:spPr>
            <a:xfrm>
              <a:off x="436416" y="2726837"/>
              <a:ext cx="2473037" cy="236470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Shift </a:t>
              </a:r>
              <a:r>
                <a:rPr lang="en-IN" dirty="0" err="1"/>
                <a:t>Ha·Hb</a:t>
              </a:r>
              <a:r>
                <a:rPr lang="en-IN" dirty="0"/>
                <a:t> values to ensure positivity and standardize input range.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35419" y="1808593"/>
              <a:ext cx="1275029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00" dirty="0"/>
                <a:t>Origin</a:t>
              </a:r>
              <a:br>
                <a:rPr lang="en-US" sz="2600" dirty="0"/>
              </a:br>
              <a:r>
                <a:rPr lang="en-US" sz="2600" dirty="0"/>
                <a:t>Shifting</a:t>
              </a:r>
              <a:endParaRPr lang="en-US" sz="26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36417" y="5091545"/>
              <a:ext cx="2473037" cy="153785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Ensures all </a:t>
              </a:r>
              <a:r>
                <a:rPr lang="en-IN" dirty="0" err="1"/>
                <a:t>HaHb</a:t>
              </a:r>
              <a:r>
                <a:rPr lang="en-IN" dirty="0"/>
                <a:t> values are positive and compatible with the parabolic formula.</a:t>
              </a:r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373981" y="1834283"/>
            <a:ext cx="2473037" cy="4795117"/>
            <a:chOff x="3373981" y="1834283"/>
            <a:chExt cx="2473037" cy="4795117"/>
          </a:xfrm>
        </p:grpSpPr>
        <p:sp>
          <p:nvSpPr>
            <p:cNvPr id="13" name="TextBox 12"/>
            <p:cNvSpPr txBox="1"/>
            <p:nvPr/>
          </p:nvSpPr>
          <p:spPr>
            <a:xfrm>
              <a:off x="3888985" y="1834283"/>
              <a:ext cx="1443024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00" dirty="0"/>
                <a:t>Noise</a:t>
              </a:r>
              <a:br>
                <a:rPr lang="en-US" sz="2600" dirty="0"/>
              </a:br>
              <a:r>
                <a:rPr lang="en-US" sz="2600" dirty="0"/>
                <a:t>Injection</a:t>
              </a:r>
              <a:endParaRPr lang="en-US" sz="2600" dirty="0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3373981" y="2726835"/>
              <a:ext cx="2473037" cy="3902565"/>
              <a:chOff x="3373981" y="2726835"/>
              <a:chExt cx="2473037" cy="3902565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3373981" y="2726835"/>
                <a:ext cx="2473037" cy="236470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Add Gaussian noise to enhance model robustness and generalization.</a:t>
                </a:r>
                <a:endParaRPr lang="en-US" dirty="0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3373981" y="5091545"/>
                <a:ext cx="2473037" cy="1537855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(Data Regularization)</a:t>
                </a:r>
                <a:endParaRPr lang="en-IN" dirty="0"/>
              </a:p>
              <a:p>
                <a:pPr algn="ctr"/>
                <a:r>
                  <a:rPr lang="en-IN" dirty="0"/>
                  <a:t>Improves tolerance to data irregularities and simulates real-world variation.</a:t>
                </a:r>
                <a:endParaRPr lang="en-IN" dirty="0"/>
              </a:p>
            </p:txBody>
          </p:sp>
        </p:grpSp>
      </p:grpSp>
      <p:grpSp>
        <p:nvGrpSpPr>
          <p:cNvPr id="23" name="Group 22"/>
          <p:cNvGrpSpPr/>
          <p:nvPr/>
        </p:nvGrpSpPr>
        <p:grpSpPr>
          <a:xfrm>
            <a:off x="6311542" y="1834283"/>
            <a:ext cx="2473039" cy="4795116"/>
            <a:chOff x="6311542" y="1834283"/>
            <a:chExt cx="2473039" cy="4795116"/>
          </a:xfrm>
        </p:grpSpPr>
        <p:sp>
          <p:nvSpPr>
            <p:cNvPr id="10" name="Oval 9"/>
            <p:cNvSpPr/>
            <p:nvPr/>
          </p:nvSpPr>
          <p:spPr>
            <a:xfrm>
              <a:off x="6311542" y="2726835"/>
              <a:ext cx="2473037" cy="236470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Normalize skewed data distributions for better model learning.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731330" y="1834283"/>
              <a:ext cx="1633460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00" dirty="0"/>
                <a:t>Power</a:t>
              </a:r>
              <a:endParaRPr lang="en-US" sz="2600" dirty="0"/>
            </a:p>
            <a:p>
              <a:pPr algn="ctr"/>
              <a:r>
                <a:rPr lang="en-US" sz="2600" dirty="0"/>
                <a:t>Transform</a:t>
              </a:r>
              <a:endParaRPr lang="en-US" sz="2600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6311544" y="5091544"/>
              <a:ext cx="2473037" cy="1537855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Reduces skewness, making feature distributions more Gaussian for stability.</a:t>
              </a:r>
              <a:endParaRPr lang="en-U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249106" y="1840341"/>
            <a:ext cx="2473037" cy="4789058"/>
            <a:chOff x="9249106" y="1840341"/>
            <a:chExt cx="2473037" cy="4789058"/>
          </a:xfrm>
        </p:grpSpPr>
        <p:sp>
          <p:nvSpPr>
            <p:cNvPr id="11" name="Oval 10"/>
            <p:cNvSpPr/>
            <p:nvPr/>
          </p:nvSpPr>
          <p:spPr>
            <a:xfrm>
              <a:off x="9249106" y="2726835"/>
              <a:ext cx="2473037" cy="236470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Scale features to [0, 1] for consistent neural network input.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778539" y="1840341"/>
              <a:ext cx="1414170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00" dirty="0"/>
                <a:t>Min-Max</a:t>
              </a:r>
              <a:br>
                <a:rPr lang="en-US" sz="2600" dirty="0"/>
              </a:br>
              <a:r>
                <a:rPr lang="en-US" sz="2600" dirty="0"/>
                <a:t>Scala</a:t>
              </a:r>
              <a:endParaRPr lang="en-US" sz="2600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9249106" y="5091544"/>
              <a:ext cx="2473037" cy="153785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Facilitates faster convergence and balanced learning in neural networks.</a:t>
              </a:r>
              <a:endParaRPr lang="en-US" dirty="0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7336</Words>
  <Application>WPS Presentation</Application>
  <PresentationFormat>Widescreen</PresentationFormat>
  <Paragraphs>346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7" baseType="lpstr">
      <vt:lpstr>Arial</vt:lpstr>
      <vt:lpstr>SimSun</vt:lpstr>
      <vt:lpstr>Wingdings</vt:lpstr>
      <vt:lpstr>-apple-system</vt:lpstr>
      <vt:lpstr>Segoe Print</vt:lpstr>
      <vt:lpstr>Arial</vt:lpstr>
      <vt:lpstr>Calibri</vt:lpstr>
      <vt:lpstr>等线 Light</vt:lpstr>
      <vt:lpstr>等线</vt:lpstr>
      <vt:lpstr>Cambria Math</vt:lpstr>
      <vt:lpstr>Helvetica</vt:lpstr>
      <vt:lpstr>Aptos</vt:lpstr>
      <vt:lpstr>Segoe UI</vt:lpstr>
      <vt:lpstr>Aptos Display</vt:lpstr>
      <vt:lpstr>Segoe UI Variable Display</vt:lpstr>
      <vt:lpstr>Microsoft YaHei</vt:lpstr>
      <vt:lpstr>Arial Unicode MS</vt:lpstr>
      <vt:lpstr>Office Theme</vt:lpstr>
      <vt:lpstr>Presentation:  Problem F</vt:lpstr>
      <vt:lpstr>Overview</vt:lpstr>
      <vt:lpstr>Data Sources</vt:lpstr>
      <vt:lpstr>PowerPoint 演示文稿</vt:lpstr>
      <vt:lpstr>Formula Modifications Success and Failures </vt:lpstr>
      <vt:lpstr>Math's Behind Our Work</vt:lpstr>
      <vt:lpstr>Issues within the Generated data</vt:lpstr>
      <vt:lpstr>PowerPoint 演示文稿</vt:lpstr>
      <vt:lpstr>Data Engineering</vt:lpstr>
      <vt:lpstr>PowerPoint 演示文稿</vt:lpstr>
      <vt:lpstr>Model Design Phase</vt:lpstr>
      <vt:lpstr>Phases of Model Training</vt:lpstr>
      <vt:lpstr>Result Analysis of all the phases</vt:lpstr>
      <vt:lpstr>Visualize the Results</vt:lpstr>
      <vt:lpstr>Future Enhancement Suggestions</vt:lpstr>
      <vt:lpstr>PowerPoint 演示文稿</vt:lpstr>
      <vt:lpstr>Method Selection</vt:lpstr>
      <vt:lpstr>PCA Method for Unified Hydropathy Scale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pulkit dhingra</dc:creator>
  <cp:lastModifiedBy>shaiv</cp:lastModifiedBy>
  <cp:revision>13</cp:revision>
  <dcterms:created xsi:type="dcterms:W3CDTF">2025-04-28T18:46:00Z</dcterms:created>
  <dcterms:modified xsi:type="dcterms:W3CDTF">2025-09-28T12:47:57Z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6213EAC0A3AE4B0F826A5F94A7E9DBEB_12</vt:lpwstr>
  </property>
  <property fmtid="{D5CDD505-2E9C-101B-9397-08002B2CF9AE}" pid="3" name="KSOProductBuildVer">
    <vt:lpwstr>1033-12.2.0.22549</vt:lpwstr>
  </property>
</Properties>
</file>